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79" r:id="rId3"/>
    <p:sldId id="338" r:id="rId4"/>
    <p:sldId id="258" r:id="rId5"/>
    <p:sldId id="266" r:id="rId6"/>
    <p:sldId id="380" r:id="rId7"/>
    <p:sldId id="383" r:id="rId8"/>
    <p:sldId id="339" r:id="rId9"/>
    <p:sldId id="340" r:id="rId10"/>
    <p:sldId id="341" r:id="rId11"/>
    <p:sldId id="342" r:id="rId12"/>
    <p:sldId id="343" r:id="rId13"/>
    <p:sldId id="345" r:id="rId14"/>
    <p:sldId id="344" r:id="rId15"/>
    <p:sldId id="276" r:id="rId16"/>
    <p:sldId id="349" r:id="rId17"/>
    <p:sldId id="348" r:id="rId18"/>
    <p:sldId id="378" r:id="rId19"/>
    <p:sldId id="381" r:id="rId20"/>
    <p:sldId id="351" r:id="rId21"/>
    <p:sldId id="352" r:id="rId22"/>
    <p:sldId id="353" r:id="rId23"/>
    <p:sldId id="346" r:id="rId24"/>
    <p:sldId id="354" r:id="rId25"/>
    <p:sldId id="355" r:id="rId26"/>
    <p:sldId id="356" r:id="rId27"/>
    <p:sldId id="357" r:id="rId28"/>
    <p:sldId id="358" r:id="rId29"/>
    <p:sldId id="359" r:id="rId30"/>
    <p:sldId id="363" r:id="rId31"/>
    <p:sldId id="364" r:id="rId32"/>
    <p:sldId id="360" r:id="rId33"/>
    <p:sldId id="366" r:id="rId34"/>
    <p:sldId id="367" r:id="rId35"/>
    <p:sldId id="368" r:id="rId36"/>
    <p:sldId id="373" r:id="rId37"/>
    <p:sldId id="369" r:id="rId38"/>
    <p:sldId id="370" r:id="rId39"/>
    <p:sldId id="375" r:id="rId40"/>
    <p:sldId id="362" r:id="rId41"/>
    <p:sldId id="371" r:id="rId42"/>
    <p:sldId id="392" r:id="rId43"/>
    <p:sldId id="386" r:id="rId44"/>
    <p:sldId id="389" r:id="rId45"/>
    <p:sldId id="391" r:id="rId46"/>
    <p:sldId id="387" r:id="rId47"/>
    <p:sldId id="388" r:id="rId48"/>
    <p:sldId id="401" r:id="rId49"/>
    <p:sldId id="393" r:id="rId50"/>
    <p:sldId id="394" r:id="rId51"/>
    <p:sldId id="395" r:id="rId52"/>
    <p:sldId id="399" r:id="rId53"/>
    <p:sldId id="396" r:id="rId54"/>
    <p:sldId id="397" r:id="rId55"/>
    <p:sldId id="398" r:id="rId56"/>
    <p:sldId id="400" r:id="rId57"/>
    <p:sldId id="385" r:id="rId58"/>
    <p:sldId id="405" r:id="rId59"/>
    <p:sldId id="409" r:id="rId60"/>
    <p:sldId id="406" r:id="rId61"/>
    <p:sldId id="408" r:id="rId62"/>
    <p:sldId id="410" r:id="rId63"/>
    <p:sldId id="413" r:id="rId64"/>
    <p:sldId id="414" r:id="rId65"/>
    <p:sldId id="415" r:id="rId66"/>
    <p:sldId id="416" r:id="rId67"/>
    <p:sldId id="377" r:id="rId68"/>
    <p:sldId id="402" r:id="rId69"/>
    <p:sldId id="374" r:id="rId70"/>
    <p:sldId id="411" r:id="rId71"/>
    <p:sldId id="417" r:id="rId7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237" autoAdjust="0"/>
  </p:normalViewPr>
  <p:slideViewPr>
    <p:cSldViewPr>
      <p:cViewPr varScale="1">
        <p:scale>
          <a:sx n="69" d="100"/>
          <a:sy n="69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7D2C-0013-4C1D-9CA6-EFE7C683E518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B919-6591-42A2-BFAD-81618745F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06D8-30CD-4B3D-83EC-56F6C16EC392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CA66-E254-4DAB-98DA-6970A2706D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521B-8DB2-4B35-968D-5F5BFC83B197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9A1C-2D29-4C6B-84AC-8FC83545DD7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1CA4-1EEA-4557-8A2E-553E10C9448A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8AE9-A3B3-467E-A76C-F163975FE7C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E17D-5ADD-49B8-8BC2-15A4DF5335A2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0B3C-316D-466D-BCB2-52953AF9D6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BAFB-F0DB-419E-B506-AEA05888E244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19F6-6AC5-413A-8145-7499FDD1B1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CC3C-C03B-46D2-87D4-7F10BB7B6970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4D97-BAB1-4D31-AEC0-CCE5826037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749C-0749-40D1-885F-529B4B36BE58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08FD-1B85-4F47-82E7-311AA0C615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2290-33BD-4512-93E5-D22CA4F70981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29D2-0C79-4917-BD02-883B5477574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F150-790C-4562-A7FA-B1C2789A6780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7DE3-9904-4420-9678-5DF16AD811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531-A009-40D5-8B6D-8AA24AD97390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6B53-0BCA-4591-B5F6-1BF42BC0F0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C311-D66D-48AE-8594-BB3E426B9503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1670-C5C0-40AF-8BCB-0D28F5CC6C0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C19D7-4A06-4778-9379-868CEC501459}" type="datetimeFigureOut">
              <a:rPr lang="fr-FR"/>
              <a:pPr>
                <a:defRPr/>
              </a:pPr>
              <a:t>29/12/2015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A5DB4D-58F5-47E0-B5CA-B6710B1B638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471863" y="2743200"/>
            <a:ext cx="5457825" cy="1127125"/>
          </a:xfrm>
        </p:spPr>
        <p:txBody>
          <a:bodyPr/>
          <a:lstStyle/>
          <a:p>
            <a:pPr algn="l"/>
            <a:r>
              <a:rPr lang="fr-CA" sz="3600" smtClean="0">
                <a:solidFill>
                  <a:schemeClr val="bg1"/>
                </a:solidFill>
              </a:rPr>
              <a:t>PRESENTATION  NAME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906838" y="3529013"/>
            <a:ext cx="4494212" cy="685800"/>
          </a:xfrm>
        </p:spPr>
        <p:txBody>
          <a:bodyPr/>
          <a:lstStyle/>
          <a:p>
            <a:pPr algn="l"/>
            <a:r>
              <a:rPr lang="fr-CA" sz="2400" smtClean="0">
                <a:solidFill>
                  <a:schemeClr val="bg1"/>
                </a:solidFill>
              </a:rPr>
              <a:t>Company Name</a:t>
            </a:r>
          </a:p>
        </p:txBody>
      </p:sp>
      <p:pic>
        <p:nvPicPr>
          <p:cNvPr id="4" name="Picture 3" descr="44613eah.jpg"/>
          <p:cNvPicPr>
            <a:picLocks noChangeAspect="1"/>
          </p:cNvPicPr>
          <p:nvPr/>
        </p:nvPicPr>
        <p:blipFill>
          <a:blip r:embed="rId3" cstate="print"/>
          <a:srcRect l="5000" t="7778" r="5000" b="1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133600"/>
          <a:ext cx="8382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Positive</a:t>
                      </a:r>
                      <a:endParaRPr lang="en-US" sz="28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Weakness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Myalgias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Fatigue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Cramps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Exercise intolerance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Contractures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Muscle atrophy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Myotonia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Myoglobinuria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Symptoms of Muscle weakness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56569"/>
          <a:ext cx="9144000" cy="522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65"/>
                <a:gridCol w="7102135"/>
              </a:tblGrid>
              <a:tr h="49604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Location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Signs or Symptoms of Weakness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Facial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Inability to ‘‘bury eyelashes,’’ ‘‘horizontal smile,’’ inability to whistle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Ocular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Double vision,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ptosis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dysconjugate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eye movements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527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Bulbar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Nasal speech, weak cry, nasal regurgitation of liquids, poor suck, difficulty swallowing, recurrent aspiration pneumonia, cough during meals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Neck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Poor head control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Trunk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Scoliosis, lumbar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lordosis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protuberant abdomen, difficulty sitting up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Shoulder girdle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Difficulty lifting objects overhead, scapular winging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Forearm/hand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Inability to make a tight fist, finger or wrist drop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Pelvic girdle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Difficulty climbing stairs, waddling gait, Gower’s sign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Leg/foot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Foot drop, inability to walk on heels or toes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3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Respiratory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Breathlessness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,CO2 retention (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morning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headache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,,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anorexia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daytime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somnelence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Dyspnea,Use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of accessory muscles (Paradoxical breathing) and respiratory failure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7376" y="304800"/>
            <a:ext cx="74474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Functional Assessment of Muscle Weakness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246563" y="9221788"/>
            <a:ext cx="2001837" cy="227012"/>
          </a:xfrm>
          <a:noFill/>
        </p:spPr>
        <p:txBody>
          <a:bodyPr/>
          <a:lstStyle/>
          <a:p>
            <a:fld id="{95826BD5-480B-482C-949F-BAFA2A052317}" type="datetime1">
              <a:rPr lang="en-US" smtClean="0">
                <a:solidFill>
                  <a:schemeClr val="tx2">
                    <a:lumMod val="50000"/>
                  </a:schemeClr>
                </a:solidFill>
              </a:rPr>
              <a:pPr/>
              <a:t>12/29/2015</a:t>
            </a:fld>
            <a:endParaRPr lang="en-US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251575" y="9220200"/>
            <a:ext cx="588963" cy="228600"/>
          </a:xfrm>
          <a:noFill/>
        </p:spPr>
        <p:txBody>
          <a:bodyPr/>
          <a:lstStyle/>
          <a:p>
            <a:fld id="{0CB24679-0809-47D3-9787-8D4657956FAD}" type="slidenum">
              <a:rPr smtClean="0">
                <a:solidFill>
                  <a:schemeClr val="tx2">
                    <a:lumMod val="50000"/>
                  </a:schemeClr>
                </a:solidFill>
              </a:rPr>
              <a:pPr/>
              <a:t>12</a:t>
            </a:fld>
            <a:endParaRPr lang="en-US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4825"/>
            <a:ext cx="792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Are There Precipitating Factors that Trigger Episodic Weakness 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Myotonia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581400"/>
            <a:ext cx="79248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Is There a Family History of 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Myopathic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Disorder?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114800"/>
            <a:ext cx="79248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What is the Temporal Evolution?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648200"/>
            <a:ext cx="79248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Are There Associated Systemic Symptoms or Signs?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192712"/>
            <a:ext cx="79248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What is the Distribution of Weakness?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249487"/>
            <a:ext cx="79248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Which ‘‘Negative’’ and/or ‘‘Positive’’ Symptoms and Signs does the Patient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Demonstrate?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152400"/>
            <a:ext cx="42672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Clinical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2819400" y="7331075"/>
            <a:ext cx="2133600" cy="36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D6D23B03-35C2-4AA4-B222-B551291DA912}" type="datetime1">
              <a:rPr lang="en-US" smtClean="0">
                <a:solidFill>
                  <a:schemeClr val="tx2">
                    <a:lumMod val="50000"/>
                  </a:schemeClr>
                </a:solidFill>
              </a:rPr>
              <a:pPr/>
              <a:t>12/29/2015</a:t>
            </a:fld>
            <a:endParaRPr lang="en-US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915400" y="7331075"/>
            <a:ext cx="2133600" cy="36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A96862D-B642-4260-B943-F0E51DCD5955}" type="slidenum">
              <a:rPr smtClean="0">
                <a:solidFill>
                  <a:schemeClr val="tx2">
                    <a:lumMod val="50000"/>
                  </a:schemeClr>
                </a:solidFill>
              </a:rPr>
              <a:pPr/>
              <a:t>13</a:t>
            </a:fld>
            <a:endParaRPr lang="en-US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205037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3034617"/>
            <a:ext cx="13716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789363"/>
            <a:ext cx="13716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4627563"/>
            <a:ext cx="13716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5470525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6308725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2292350"/>
            <a:ext cx="44196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Proximal Limb-Girdle Weakness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3039379"/>
            <a:ext cx="44196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Distal Weakness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3794125"/>
            <a:ext cx="44196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Proximal Arm/Distal Leg Weakness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Scapuloperoneal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4719638"/>
            <a:ext cx="44196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Distal Arm/Proximal Leg Weakness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5546725"/>
            <a:ext cx="44196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Ptosis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With or Without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Ophthalmoplegia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6384925"/>
            <a:ext cx="44196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Prominent Neck Extensor Weakness</a:t>
            </a:r>
          </a:p>
        </p:txBody>
      </p:sp>
      <p:pic>
        <p:nvPicPr>
          <p:cNvPr id="16" name="Picture 15" descr="g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365125"/>
          </a:xfrm>
          <a:noFill/>
        </p:spPr>
        <p:txBody>
          <a:bodyPr/>
          <a:lstStyle/>
          <a:p>
            <a:fld id="{56CCBE3B-37BC-4075-A584-5E6A9C64D347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3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  <a:noFill/>
        </p:spPr>
        <p:txBody>
          <a:bodyPr/>
          <a:lstStyle/>
          <a:p>
            <a:fld id="{FC9F1D6F-2211-4D43-8EAA-FF326A39E33D}" type="slidenum">
              <a:rPr smtClean="0"/>
              <a:pPr/>
              <a:t>14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2181225"/>
            <a:ext cx="4114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Clinical symptoms and signs suspecting Muscle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267200"/>
            <a:ext cx="4114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Acquired OR Hereditary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943600"/>
            <a:ext cx="4114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Treatable or NO Curative therapy</a:t>
            </a:r>
          </a:p>
        </p:txBody>
      </p:sp>
      <p:sp>
        <p:nvSpPr>
          <p:cNvPr id="7" name="Down Arrow 6"/>
          <p:cNvSpPr/>
          <p:nvPr/>
        </p:nvSpPr>
        <p:spPr>
          <a:xfrm>
            <a:off x="2895600" y="3019425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895600" y="4848225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1" descr="medical_2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38225"/>
            <a:ext cx="2381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edical_6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5105400"/>
            <a:ext cx="2952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medical_2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352800"/>
            <a:ext cx="19526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لتاريخ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A09411-77D7-434C-9213-2CF83AF49540}" type="datetime1">
              <a:rPr smtClean="0"/>
              <a:pPr/>
              <a:t></a:t>
            </a:fld>
            <a:endParaRPr lang="en-US" smtClean="0"/>
          </a:p>
        </p:txBody>
      </p:sp>
      <p:sp>
        <p:nvSpPr>
          <p:cNvPr id="3379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749CC-EA1D-4959-A457-E58DB4BD6E71}" type="slidenum">
              <a:rPr smtClean="0"/>
              <a:pPr/>
              <a:t>15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391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Expanded MRC Scale for Manual Muscle Testing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914400"/>
          <a:ext cx="8534400" cy="554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6827520"/>
              </a:tblGrid>
              <a:tr h="3729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Modified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MRC Grade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Degree of Strength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Normal power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5-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Equivocal, barely detectable weakness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4+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Definite but slight weakness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Able to move the joint against combination</a:t>
                      </a:r>
                    </a:p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of gravity and some resistance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Capable of minimal resistance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Capable of transient resistance but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collapses abruptly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Active movement against gravity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Able to move against gravity but not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through full range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Able to move with gravity eliminated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Trace contraction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9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No contraction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FCD4558F-670B-4B70-A4DE-39014F1B98E6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3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099B1A9-28A1-4CB1-8B7B-1477070BBC29}" type="slidenum">
              <a:rPr smtClean="0"/>
              <a:pPr/>
              <a:t>16</a:t>
            </a:fld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14400"/>
          <a:ext cx="9184640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267200"/>
                <a:gridCol w="116840"/>
                <a:gridCol w="3733800"/>
              </a:tblGrid>
              <a:tr h="3911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Finding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Suggested diagnoses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8435">
                <a:tc row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History</a:t>
                      </a:r>
                    </a:p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Abdominal pain; excessive urination; renal stones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Hypercalcemia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; hyperparathyroidism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995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Acute weakness with neurologic deficit(s)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Spinal cord injury; stroke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Arthralgia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; malaise;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myalgia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; respiratory symptoms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Epstein-Barr virus; HIV; influenza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Chronic neck or back pain, with or without sharp shooting pains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Cervical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spondylosis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; degenerative disc disease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235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Distal weakness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Genetic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distal </a:t>
                      </a:r>
                      <a:r>
                        <a:rPr lang="en-US" sz="13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myopathies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 inclusion body  </a:t>
                      </a:r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myositis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Dysphagia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 rash around eyelids; shortness of  breath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Dermatomyositis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995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Easy bruising; emotional </a:t>
                      </a:r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lability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 obesity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Glucocorticoid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excess; steroid-induced </a:t>
                      </a:r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myopathy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Exercise-provoked weakness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Glycogen and lipid storage diseases;  mitochondrial </a:t>
                      </a:r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myopathies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 myasthenia gravis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Family history of </a:t>
                      </a:r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myopathy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Hyper- or </a:t>
                      </a:r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hypokalemic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periodic paralysis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 inflammatory disease;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muscular dystrophies</a:t>
                      </a:r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 rheumatologic disease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Heat-induced symptoms; multiple neurologic  deficits spread over space and time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Multiple sclerosis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Legal problems; memory loss; repeated trauma;  sexual dysfunction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Alcoholism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Positive medication history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Medication-induced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myopathy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(esp.  anti-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retrovirals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statins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steroids)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Sexually transmitted disease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HIV; syphilis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76200"/>
            <a:ext cx="74231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Diagnostic Clues for Muscle Weakness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30275"/>
          <a:ext cx="91440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90600"/>
                <a:gridCol w="3048000"/>
                <a:gridCol w="3352800"/>
              </a:tblGrid>
              <a:tr h="3911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Finding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Suggested diagnoses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60">
                <a:tc rowSpan="13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Physical examination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Arthritis;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malar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rash; nephritis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Systemic lupus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erythematosus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6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Cardiomyopathy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Alcohol;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amyloid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glycogen storage disease; </a:t>
                      </a:r>
                    </a:p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inflammatory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myopathies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muscular </a:t>
                      </a:r>
                    </a:p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dystrophies;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sarcoid</a:t>
                      </a:r>
                      <a:endParaRPr lang="en-US" sz="1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68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Dry eyes and mouth; joint inflammation  (especially MCP, PIP joints)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Rheumatoid arthritis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Facial weakness; fatigable weakness; </a:t>
                      </a:r>
                      <a:r>
                        <a:rPr lang="en-US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ptosis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Myasthenia gravis</a:t>
                      </a:r>
                      <a:endParaRPr 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2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Neurologic deficits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Focal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00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Central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Multiple sclerosis; stroke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Peripheral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Peripheral neuropathy;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radiculopathy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Diffuse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2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Central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Amyotrophic lateral sclerosis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Peripheral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Guillain-Barré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syndrome;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polyneuropathy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Orthostatic hypotension; skin bronzing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Hypoadrenalism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6596063"/>
            <a:ext cx="6172200" cy="261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HIV = human immunodeficiency virus; MCP =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metacarpophalangeal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; PIP = proximal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interphalangeal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76200"/>
            <a:ext cx="74231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Diagnostic Clues for Muscle Weakness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76200"/>
            <a:ext cx="8001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Myopathies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Associated With Respiratory Insufficiency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255520"/>
          <a:ext cx="7924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Muscular Dystrophies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Duchenne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Becker</a:t>
                      </a:r>
                    </a:p>
                    <a:p>
                      <a:r>
                        <a:rPr lang="en-US" sz="2000" dirty="0" smtClean="0"/>
                        <a:t>Emery-</a:t>
                      </a:r>
                      <a:r>
                        <a:rPr lang="en-US" sz="2000" dirty="0" err="1" smtClean="0"/>
                        <a:t>Dreifuss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Limb-girdle</a:t>
                      </a:r>
                    </a:p>
                    <a:p>
                      <a:r>
                        <a:rPr lang="en-US" sz="2000" dirty="0" err="1" smtClean="0"/>
                        <a:t>Myotonic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Congenital</a:t>
                      </a:r>
                      <a:endParaRPr lang="en-US" sz="20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Metabolic </a:t>
                      </a:r>
                      <a:r>
                        <a:rPr lang="en-US" sz="2400" dirty="0" err="1" smtClean="0"/>
                        <a:t>Myopathies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Acid maltase deficiency</a:t>
                      </a:r>
                    </a:p>
                    <a:p>
                      <a:r>
                        <a:rPr lang="en-US" sz="2000" dirty="0" err="1" smtClean="0"/>
                        <a:t>Carnitine</a:t>
                      </a:r>
                      <a:r>
                        <a:rPr lang="en-US" sz="2000" dirty="0" smtClean="0"/>
                        <a:t> deficiency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Mitochondrial </a:t>
                      </a:r>
                      <a:r>
                        <a:rPr lang="en-US" sz="2400" dirty="0" err="1" smtClean="0"/>
                        <a:t>Myopathies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Congenital </a:t>
                      </a:r>
                      <a:r>
                        <a:rPr lang="en-US" sz="2400" dirty="0" err="1" smtClean="0"/>
                        <a:t>Myopathies</a:t>
                      </a:r>
                      <a:endParaRPr lang="en-US" sz="24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Nemaline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Centronuclear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Inflammatory </a:t>
                      </a:r>
                      <a:r>
                        <a:rPr lang="en-US" sz="2400" dirty="0" err="1" smtClean="0"/>
                        <a:t>Myopathies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Polymyositis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CA" dirty="0" smtClean="0"/>
              <a:t>Signs of impending respiratory failure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err="1" smtClean="0">
                <a:solidFill>
                  <a:schemeClr val="tx2"/>
                </a:solidFill>
              </a:rPr>
              <a:t>Tachypnea</a:t>
            </a:r>
            <a:r>
              <a:rPr lang="en-CA" dirty="0" smtClean="0">
                <a:solidFill>
                  <a:schemeClr val="tx2"/>
                </a:solidFill>
              </a:rPr>
              <a:t>, sinus tachycardia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</a:rPr>
              <a:t>Staccato speech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2"/>
                </a:solidFill>
              </a:rPr>
              <a:t>Inability to count to 20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</a:rPr>
              <a:t>Profound weakness of neck flexion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2"/>
                </a:solidFill>
              </a:rPr>
              <a:t>Use of accessory muscles (visible, palpable)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err="1" smtClean="0">
                <a:solidFill>
                  <a:schemeClr val="tx2"/>
                </a:solidFill>
              </a:rPr>
              <a:t>Orthopnea</a:t>
            </a:r>
            <a:endParaRPr lang="en-CA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2"/>
                </a:solidFill>
              </a:rPr>
              <a:t>Paradoxical breathing pattern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</a:rPr>
              <a:t>Signs of bulbar dysfunction (nasal voice, accumulation of saliva, weak cough)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chemeClr val="tx2"/>
                </a:solidFill>
                <a:sym typeface="Wingdings" pitchFamily="2" charset="2"/>
              </a:rPr>
              <a:t> think about aspiration!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02"/>
          <p:cNvSpPr txBox="1"/>
          <p:nvPr/>
        </p:nvSpPr>
        <p:spPr>
          <a:xfrm>
            <a:off x="3429000" y="1178858"/>
            <a:ext cx="5411549" cy="5221942"/>
          </a:xfrm>
          <a:prstGeom prst="rect">
            <a:avLst/>
          </a:prstGeom>
          <a:noFill/>
          <a:scene3d>
            <a:camera prst="perspectiveFront" fov="3300000">
              <a:rot lat="20999996" lon="19799989" rev="0"/>
            </a:camera>
            <a:lightRig rig="soft" dir="t">
              <a:rot lat="0" lon="0" rev="1200000"/>
            </a:lightRig>
          </a:scene3d>
          <a:sp3d prstMaterial="softEdge"/>
        </p:spPr>
        <p:txBody>
          <a:bodyPr wrap="square">
            <a:spAutoFit/>
            <a:scene3d>
              <a:camera prst="perspectiveContrastingRightFacing" fov="4800000">
                <a:rot lat="21035364" lon="19879306" rev="21594000"/>
              </a:camera>
              <a:lightRig rig="balanced" dir="t">
                <a:rot lat="0" lon="0" rev="8400000"/>
              </a:lightRig>
            </a:scene3d>
            <a:sp3d extrusionH="762000" prstMaterial="matte">
              <a:bevelT w="12700" h="12700"/>
            </a:sp3d>
          </a:bodyPr>
          <a:lstStyle/>
          <a:p>
            <a:pPr algn="ctr">
              <a:lnSpc>
                <a:spcPts val="10000"/>
              </a:lnSpc>
              <a:spcBef>
                <a:spcPts val="0"/>
              </a:spcBef>
              <a:defRPr/>
            </a:pPr>
            <a:r>
              <a:rPr lang="de-DE" sz="10000" dirty="0">
                <a:solidFill>
                  <a:schemeClr val="bg1"/>
                </a:solidFill>
                <a:latin typeface="Arial Black" pitchFamily="34" charset="0"/>
              </a:rPr>
              <a:t>HAPPY</a:t>
            </a:r>
            <a:br>
              <a:rPr lang="de-DE" sz="100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de-DE" sz="10000" dirty="0">
                <a:solidFill>
                  <a:schemeClr val="bg1"/>
                </a:solidFill>
                <a:latin typeface="Arial Black" pitchFamily="34" charset="0"/>
              </a:rPr>
              <a:t>NEW</a:t>
            </a:r>
            <a:br>
              <a:rPr lang="de-DE" sz="100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de-DE" sz="10000" dirty="0">
                <a:solidFill>
                  <a:schemeClr val="bg1"/>
                </a:solidFill>
                <a:latin typeface="Arial Black" pitchFamily="34" charset="0"/>
              </a:rPr>
              <a:t>YEAR</a:t>
            </a:r>
            <a:br>
              <a:rPr lang="de-DE" sz="100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de-DE" sz="10000" dirty="0">
                <a:solidFill>
                  <a:schemeClr val="bg1"/>
                </a:solidFill>
                <a:latin typeface="Arial Black" pitchFamily="34" charset="0"/>
              </a:rPr>
              <a:t>2016</a:t>
            </a:r>
          </a:p>
        </p:txBody>
      </p:sp>
      <p:pic>
        <p:nvPicPr>
          <p:cNvPr id="3" name="Picture 2" descr="Egyp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905000"/>
            <a:ext cx="4268553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6200" y="2057400"/>
            <a:ext cx="7696200" cy="4953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sz="3100" b="1" dirty="0" smtClean="0">
                <a:solidFill>
                  <a:srgbClr val="0000CC"/>
                </a:solidFill>
              </a:rPr>
              <a:t>Definition:</a:t>
            </a: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/>
              <a:t>It is a group of genetically determined primary inherited, progressive degenerative disorders of muscles characterized by muscular weakness and wasting (</a:t>
            </a:r>
            <a:r>
              <a:rPr lang="en-US" dirty="0" err="1" smtClean="0"/>
              <a:t>myopathy</a:t>
            </a:r>
            <a:r>
              <a:rPr lang="en-US" dirty="0" smtClean="0"/>
              <a:t>).</a:t>
            </a: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b="1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Pathogenesis:</a:t>
            </a: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/>
              <a:t>A defect </a:t>
            </a:r>
            <a:r>
              <a:rPr lang="en-US" dirty="0" smtClean="0">
                <a:solidFill>
                  <a:srgbClr val="FF3399"/>
                </a:solidFill>
              </a:rPr>
              <a:t>in muscle fiber plasma membrane </a:t>
            </a:r>
            <a:r>
              <a:rPr lang="en-US" dirty="0" smtClean="0"/>
              <a:t>is leading to uncontrolled entry of </a:t>
            </a:r>
            <a:r>
              <a:rPr lang="en-US" dirty="0" smtClean="0">
                <a:solidFill>
                  <a:srgbClr val="FF3399"/>
                </a:solidFill>
              </a:rPr>
              <a:t>calcium</a:t>
            </a:r>
            <a:r>
              <a:rPr lang="en-US" dirty="0" smtClean="0"/>
              <a:t> which activates calcium dependent </a:t>
            </a:r>
            <a:r>
              <a:rPr lang="en-US" dirty="0" smtClean="0">
                <a:solidFill>
                  <a:srgbClr val="FF3399"/>
                </a:solidFill>
              </a:rPr>
              <a:t>protease </a:t>
            </a:r>
            <a:r>
              <a:rPr lang="en-US" dirty="0" smtClean="0"/>
              <a:t>that induces </a:t>
            </a:r>
            <a:r>
              <a:rPr lang="en-US" dirty="0" smtClean="0">
                <a:solidFill>
                  <a:srgbClr val="FF3399"/>
                </a:solidFill>
              </a:rPr>
              <a:t>muscle fiber necrosis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dirty="0" smtClean="0"/>
              <a:t>The missing gene product is a protein called </a:t>
            </a:r>
            <a:r>
              <a:rPr lang="en-US" b="1" dirty="0" err="1" smtClean="0">
                <a:solidFill>
                  <a:srgbClr val="FF0000"/>
                </a:solidFill>
              </a:rPr>
              <a:t>Dystrophin</a:t>
            </a:r>
            <a:r>
              <a:rPr lang="en-US" dirty="0" smtClean="0"/>
              <a:t>.  </a:t>
            </a:r>
          </a:p>
          <a:p>
            <a:pPr eaLnBrk="1" hangingPunct="1">
              <a:lnSpc>
                <a:spcPct val="170000"/>
              </a:lnSpc>
              <a:defRPr/>
            </a:pPr>
            <a:endParaRPr lang="en-US" dirty="0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1980F0FE-E1CB-46F1-953E-BDEF8114F0DD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4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B9F89FE5-9939-4C6E-A36B-976E88F6C5C0}" type="slidenum">
              <a:rPr smtClean="0"/>
              <a:pPr/>
              <a:t>20</a:t>
            </a:fld>
            <a:endParaRPr lang="en-US" smtClean="0"/>
          </a:p>
        </p:txBody>
      </p:sp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0010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Progressive muscular dystrophy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24804"/>
            <a:ext cx="3657600" cy="205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32004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Classification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83647D9C-29EA-4063-8730-3F65472DF9DE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4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99635279-ECD2-453B-8EAC-816D70097201}" type="slidenum">
              <a:rPr smtClean="0"/>
              <a:pPr/>
              <a:t>21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03960"/>
          <a:ext cx="9067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/>
                <a:gridCol w="6134100"/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Classification of the muscular dystrophy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X- linked recessive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Severe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Duchenne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Benign (Becker).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Emery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Dreifus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Autosomal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recessive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Limb girdle (commonly)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Congenital muscular dystrophy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Distal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myopthies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Autosomal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dominant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Facioscapulohumeral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Scapuloperoneal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Oculopharyngeal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Limb girdle  (uncommonly)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Distal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myopthies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umblr_ltsr1wZiSa1qjmj78o1_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"/>
            <a:ext cx="4648200" cy="6694488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quarter" idx="10"/>
          </p:nvPr>
        </p:nvSpPr>
        <p:spPr>
          <a:xfrm>
            <a:off x="2060248" y="6356350"/>
            <a:ext cx="1216352" cy="365125"/>
          </a:xfrm>
          <a:noFill/>
        </p:spPr>
        <p:txBody>
          <a:bodyPr/>
          <a:lstStyle/>
          <a:p>
            <a:fld id="{B17467F8-0F6C-4E41-A2AD-307EC09B7B36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4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56248" y="6356350"/>
            <a:ext cx="1216352" cy="365125"/>
          </a:xfrm>
          <a:noFill/>
        </p:spPr>
        <p:txBody>
          <a:bodyPr/>
          <a:lstStyle/>
          <a:p>
            <a:fld id="{6F9174E5-FC9F-4A4D-A345-6DB895D0D4FE}" type="slidenum">
              <a:rPr smtClean="0"/>
              <a:pPr/>
              <a:t>22</a:t>
            </a:fld>
            <a:endParaRPr lang="en-US" smtClean="0"/>
          </a:p>
        </p:txBody>
      </p:sp>
      <p:pic>
        <p:nvPicPr>
          <p:cNvPr id="8" name="Picture 7" descr="jpg15030f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200" y="3124200"/>
            <a:ext cx="4572000" cy="3733800"/>
          </a:xfrm>
          <a:prstGeom prst="rect">
            <a:avLst/>
          </a:prstGeom>
        </p:spPr>
      </p:pic>
      <p:pic>
        <p:nvPicPr>
          <p:cNvPr id="9" name="Picture 8" descr="4dab3f0021da8cce87f60d07e3fc0b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1"/>
          <p:cNvSpPr>
            <a:spLocks noGrp="1"/>
          </p:cNvSpPr>
          <p:nvPr>
            <p:ph idx="1"/>
          </p:nvPr>
        </p:nvSpPr>
        <p:spPr>
          <a:xfrm>
            <a:off x="2514600" y="1938337"/>
            <a:ext cx="6629400" cy="48434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400" dirty="0" smtClean="0"/>
              <a:t>The microscopic changes are the same in all types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CC"/>
                </a:solidFill>
              </a:rPr>
              <a:t>Swelling</a:t>
            </a:r>
            <a:r>
              <a:rPr lang="en-US" sz="2400" dirty="0" smtClean="0"/>
              <a:t> of some </a:t>
            </a:r>
            <a:r>
              <a:rPr lang="en-US" sz="2400" dirty="0" smtClean="0">
                <a:solidFill>
                  <a:srgbClr val="FF3399"/>
                </a:solidFill>
              </a:rPr>
              <a:t>muscle fibers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CC"/>
                </a:solidFill>
              </a:rPr>
              <a:t>Multiplication</a:t>
            </a:r>
            <a:r>
              <a:rPr lang="en-US" sz="2400" dirty="0" smtClean="0"/>
              <a:t> of </a:t>
            </a:r>
            <a:r>
              <a:rPr lang="en-US" sz="2400" dirty="0" err="1" smtClean="0"/>
              <a:t>sarcolemmal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99"/>
                </a:solidFill>
              </a:rPr>
              <a:t>nuclei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CC"/>
                </a:solidFill>
              </a:rPr>
              <a:t>Striations become </a:t>
            </a:r>
            <a:r>
              <a:rPr lang="en-US" sz="2400" dirty="0" smtClean="0">
                <a:solidFill>
                  <a:srgbClr val="FF3399"/>
                </a:solidFill>
              </a:rPr>
              <a:t>less marked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CC"/>
                </a:solidFill>
              </a:rPr>
              <a:t>Increased Connective tissue and fat deposition </a:t>
            </a:r>
            <a:r>
              <a:rPr lang="en-US" sz="2400" dirty="0" smtClean="0"/>
              <a:t>between the fibers will </a:t>
            </a:r>
            <a:r>
              <a:rPr lang="en-US" sz="2400" dirty="0" smtClean="0">
                <a:solidFill>
                  <a:srgbClr val="FF3399"/>
                </a:solidFill>
              </a:rPr>
              <a:t>cause bulky muscle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Later on, longitudinal </a:t>
            </a:r>
            <a:r>
              <a:rPr lang="en-US" sz="2400" dirty="0" smtClean="0">
                <a:solidFill>
                  <a:srgbClr val="FF3399"/>
                </a:solidFill>
              </a:rPr>
              <a:t>splitting of muscle fibers and fibrosis.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CC"/>
                </a:solidFill>
              </a:rPr>
              <a:t>Heart</a:t>
            </a:r>
            <a:r>
              <a:rPr lang="en-US" sz="2400" dirty="0" smtClean="0"/>
              <a:t>: May show </a:t>
            </a:r>
            <a:r>
              <a:rPr lang="en-US" sz="2400" dirty="0" err="1" smtClean="0">
                <a:solidFill>
                  <a:srgbClr val="FF3399"/>
                </a:solidFill>
              </a:rPr>
              <a:t>cardiomyopathy</a:t>
            </a:r>
            <a:r>
              <a:rPr lang="en-US" sz="2400" dirty="0" smtClean="0">
                <a:solidFill>
                  <a:srgbClr val="FF3399"/>
                </a:solidFill>
              </a:rPr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147508C3-114D-404A-9DB0-6B3C327F94FB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2667000" y="228600"/>
            <a:ext cx="32004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Pathology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Content Placeholder 3" descr="Duchenne replcement by adipose tiss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12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normal musc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76600"/>
            <a:ext cx="243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Investigations for muscular dystrophies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1"/>
          <p:cNvSpPr>
            <a:spLocks noGrp="1"/>
          </p:cNvSpPr>
          <p:nvPr>
            <p:ph idx="1"/>
          </p:nvPr>
        </p:nvSpPr>
        <p:spPr>
          <a:xfrm>
            <a:off x="1219200" y="2316162"/>
            <a:ext cx="7696200" cy="41608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EMG </a:t>
            </a:r>
            <a:r>
              <a:rPr lang="en-US" sz="2200" dirty="0" smtClean="0"/>
              <a:t>(electromyography): diminished </a:t>
            </a:r>
            <a:r>
              <a:rPr lang="en-US" sz="2200" dirty="0" smtClean="0">
                <a:solidFill>
                  <a:srgbClr val="0000CC"/>
                </a:solidFill>
              </a:rPr>
              <a:t>duration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00CC"/>
                </a:solidFill>
              </a:rPr>
              <a:t>amplitude</a:t>
            </a:r>
            <a:r>
              <a:rPr lang="en-US" sz="2200" dirty="0" smtClean="0"/>
              <a:t> of motor action potential.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Urine:</a:t>
            </a:r>
            <a:r>
              <a:rPr lang="en-US" b="1" dirty="0" smtClean="0"/>
              <a:t> </a:t>
            </a:r>
            <a:r>
              <a:rPr lang="en-US" sz="2200" dirty="0" smtClean="0"/>
              <a:t>diminished </a:t>
            </a:r>
            <a:r>
              <a:rPr lang="en-US" sz="2200" dirty="0" err="1" smtClean="0">
                <a:solidFill>
                  <a:srgbClr val="0000CC"/>
                </a:solidFill>
              </a:rPr>
              <a:t>creatinine</a:t>
            </a:r>
            <a:r>
              <a:rPr lang="en-US" sz="2200" dirty="0" smtClean="0"/>
              <a:t> and appearance of </a:t>
            </a:r>
            <a:r>
              <a:rPr lang="en-US" sz="2200" dirty="0" err="1" smtClean="0">
                <a:solidFill>
                  <a:srgbClr val="0000CC"/>
                </a:solidFill>
              </a:rPr>
              <a:t>creatine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Increase serum enzymes</a:t>
            </a:r>
            <a:r>
              <a:rPr lang="en-US" b="1" dirty="0" smtClean="0"/>
              <a:t>: </a:t>
            </a:r>
            <a:r>
              <a:rPr lang="en-US" sz="2200" dirty="0" smtClean="0"/>
              <a:t>used to detect </a:t>
            </a:r>
            <a:r>
              <a:rPr lang="en-US" sz="2200" dirty="0" smtClean="0">
                <a:solidFill>
                  <a:srgbClr val="0000CC"/>
                </a:solidFill>
              </a:rPr>
              <a:t>female carriers</a:t>
            </a:r>
            <a:r>
              <a:rPr lang="en-US" sz="2200" dirty="0" smtClean="0"/>
              <a:t> and for preclinical diagnosis in males.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Muscle biopsy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900D8C93-7DC7-4258-84DD-9CF51D4C1FBE}" type="datetime1">
              <a:rPr smtClean="0"/>
              <a:pPr/>
              <a:t></a:t>
            </a:fld>
            <a:endParaRPr lang="en-US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1CEA2C8A-2CC1-4ED2-ADF0-400DA5D37BC2}" type="slidenum">
              <a:rPr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dirty="0" smtClean="0"/>
              <a:t>Treatment of muscular dystrophies</a:t>
            </a:r>
            <a:endParaRPr lang="en-US" altLang="cs-CZ" dirty="0"/>
          </a:p>
        </p:txBody>
      </p:sp>
      <p:sp>
        <p:nvSpPr>
          <p:cNvPr id="3" name="عنصر نائب للمحتوى 1"/>
          <p:cNvSpPr>
            <a:spLocks noGrp="1"/>
          </p:cNvSpPr>
          <p:nvPr>
            <p:ph idx="1"/>
          </p:nvPr>
        </p:nvSpPr>
        <p:spPr>
          <a:xfrm>
            <a:off x="1219200" y="2146300"/>
            <a:ext cx="7696200" cy="4483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600" dirty="0" smtClean="0"/>
              <a:t>Long term treatment of </a:t>
            </a:r>
            <a:r>
              <a:rPr lang="en-US" sz="2600" dirty="0" smtClean="0">
                <a:solidFill>
                  <a:srgbClr val="0000CC"/>
                </a:solidFill>
              </a:rPr>
              <a:t>steroids</a:t>
            </a:r>
            <a:r>
              <a:rPr lang="en-US" sz="2600" dirty="0" smtClean="0"/>
              <a:t> (prednisone): but </a:t>
            </a:r>
            <a:r>
              <a:rPr lang="en-US" sz="2600" dirty="0" smtClean="0">
                <a:solidFill>
                  <a:srgbClr val="C00000"/>
                </a:solidFill>
              </a:rPr>
              <a:t>risk</a:t>
            </a:r>
            <a:r>
              <a:rPr lang="en-US" sz="2600" dirty="0" smtClean="0">
                <a:solidFill>
                  <a:srgbClr val="FF3399"/>
                </a:solidFill>
              </a:rPr>
              <a:t> </a:t>
            </a:r>
            <a:r>
              <a:rPr lang="en-US" sz="2600" dirty="0" smtClean="0"/>
              <a:t>exceeds benefit.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 err="1" smtClean="0">
                <a:solidFill>
                  <a:srgbClr val="0000CC"/>
                </a:solidFill>
              </a:rPr>
              <a:t>Myoblast</a:t>
            </a:r>
            <a:r>
              <a:rPr lang="en-US" sz="2600" dirty="0" smtClean="0">
                <a:solidFill>
                  <a:srgbClr val="0000CC"/>
                </a:solidFill>
              </a:rPr>
              <a:t> transfer</a:t>
            </a:r>
            <a:r>
              <a:rPr lang="en-US" sz="2600" dirty="0" smtClean="0"/>
              <a:t>: will give a transient improvement (but </a:t>
            </a:r>
            <a:r>
              <a:rPr lang="en-US" sz="2600" dirty="0" smtClean="0">
                <a:solidFill>
                  <a:srgbClr val="C00000"/>
                </a:solidFill>
              </a:rPr>
              <a:t>cost</a:t>
            </a:r>
            <a:r>
              <a:rPr lang="en-US" sz="2600" dirty="0" smtClean="0"/>
              <a:t> exceeds benefit).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 smtClean="0">
                <a:solidFill>
                  <a:srgbClr val="0000CC"/>
                </a:solidFill>
              </a:rPr>
              <a:t>Calcium antagonists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CC"/>
                </a:solidFill>
              </a:rPr>
              <a:t>Supportive therapy</a:t>
            </a:r>
            <a:r>
              <a:rPr lang="en-US" sz="2600" dirty="0" smtClean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Assisted respiration </a:t>
            </a:r>
            <a:r>
              <a:rPr lang="en-US" sz="2600" dirty="0" smtClean="0">
                <a:solidFill>
                  <a:srgbClr val="0000CC"/>
                </a:solidFill>
              </a:rPr>
              <a:t>when needed</a:t>
            </a:r>
            <a:r>
              <a:rPr lang="en-US" sz="2600" dirty="0" smtClean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 smtClean="0">
                <a:solidFill>
                  <a:srgbClr val="0000CC"/>
                </a:solidFill>
              </a:rPr>
              <a:t>Psychological support</a:t>
            </a:r>
            <a:r>
              <a:rPr lang="en-US" sz="2600" dirty="0" smtClean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6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43D4074C-FAD0-436E-8260-06199E9E286D}" type="datetime1">
              <a:rPr smtClean="0"/>
              <a:pPr/>
              <a:t></a:t>
            </a:fld>
            <a:endParaRPr lang="en-US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F2183E9-6AF0-4EFB-A7DB-373D3D6D3C89}" type="slidenum">
              <a:rPr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cs-CZ" dirty="0" err="1" smtClean="0"/>
              <a:t>Duchenne</a:t>
            </a:r>
            <a:r>
              <a:rPr lang="en-US" altLang="cs-CZ" dirty="0" smtClean="0"/>
              <a:t> muscular dystrophy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179637"/>
            <a:ext cx="8229600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Onset at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3-5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symptoms: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difficulty getting up from deep position and climbing steps, waddling gait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Weakness most pronounced in limb-girdle muscles, trunk erectors;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craniobulbar muscles are spared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Skeletal deformities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Cardiomyopathy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Inability to walk by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9-11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Death occurs usually in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3</a:t>
            </a:r>
            <a:r>
              <a:rPr kumimoji="0" lang="hu-HU" alt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decade, from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respiratory insufficiency</a:t>
            </a:r>
            <a:endParaRPr kumimoji="0" lang="hu-HU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cs-CZ" smtClean="0"/>
              <a:t>Myotonic dystrophy</a:t>
            </a:r>
            <a:r>
              <a:rPr lang="cs-CZ" altLang="cs-CZ" smtClean="0"/>
              <a:t> 1</a:t>
            </a:r>
            <a:endParaRPr lang="en-US" altLang="cs-CZ" smtClean="0"/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57200" y="2209801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Prevalence: 1 in 8000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Cause: CTG repeat expansion in a gene on chr. 19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Autosomal dominant inheritance, with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anticipation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Multisystemic disease: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Myotonia:</a:t>
            </a:r>
            <a:r>
              <a:rPr kumimoji="0" lang="hu-HU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hyperexcitability of muscle membrane  </a:t>
            </a:r>
            <a:r>
              <a:rPr kumimoji="0" lang="hu-HU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  inability of quick muscle relaxation</a:t>
            </a:r>
            <a:endParaRPr kumimoji="0" lang="hu-HU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Progressive muscular weakness and wasting, most prominent in cranial and distal muscles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Cataracts, frontal balding, testicular atrophy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Cardiac abnormalities, mental retardation</a:t>
            </a:r>
            <a:endParaRPr kumimoji="0" lang="en-US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cs-CZ" dirty="0" err="1" smtClean="0"/>
              <a:t>Facioscapulohumeral</a:t>
            </a:r>
            <a:r>
              <a:rPr lang="en-US" altLang="cs-CZ" dirty="0" smtClean="0"/>
              <a:t> dystrophy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255837"/>
            <a:ext cx="8229600" cy="384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Prevalence: </a:t>
            </a: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in 20,000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Autosomal</a:t>
            </a: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dominant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 of onset</a:t>
            </a: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infancy to middle 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Progressive muscular weakness and atrophy involving the face, scapular,  proximal arm and </a:t>
            </a:r>
            <a:r>
              <a:rPr kumimoji="0" lang="en-US" alt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peroneal</a:t>
            </a: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muscles  </a:t>
            </a: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  </a:t>
            </a:r>
            <a:r>
              <a:rPr kumimoji="0" lang="en-US" alt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myopathic</a:t>
            </a: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face, winging of the scapula, inability to raise the arms, foot drop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Life span is not significantly affected</a:t>
            </a:r>
            <a:endParaRPr kumimoji="0" lang="en-US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51" descr="P1130051"/>
          <p:cNvPicPr>
            <a:picLocks noChangeAspect="1" noChangeArrowheads="1"/>
          </p:cNvPicPr>
          <p:nvPr/>
        </p:nvPicPr>
        <p:blipFill>
          <a:blip r:embed="rId3" cstate="print"/>
          <a:srcRect l="30968" r="28535"/>
          <a:stretch>
            <a:fillRect/>
          </a:stretch>
        </p:blipFill>
        <p:spPr bwMode="auto">
          <a:xfrm>
            <a:off x="3200400" y="-1"/>
            <a:ext cx="2286000" cy="685800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2052" descr="P1130050"/>
          <p:cNvPicPr>
            <a:picLocks noChangeAspect="1" noChangeArrowheads="1"/>
          </p:cNvPicPr>
          <p:nvPr/>
        </p:nvPicPr>
        <p:blipFill>
          <a:blip r:embed="rId4" cstate="print"/>
          <a:srcRect l="10953" r="10919" b="4832"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053" descr="P1130055"/>
          <p:cNvPicPr>
            <a:picLocks noChangeAspect="1" noChangeArrowheads="1"/>
          </p:cNvPicPr>
          <p:nvPr/>
        </p:nvPicPr>
        <p:blipFill>
          <a:blip r:embed="rId5" cstate="print"/>
          <a:srcRect l="14635" r="15854"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667000"/>
            <a:ext cx="5867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Motor Unit disorders: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 Overview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419600"/>
            <a:ext cx="3657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</a:rPr>
              <a:t>Tamer </a:t>
            </a:r>
            <a:r>
              <a:rPr lang="en-US" sz="2400" b="1" dirty="0" err="1" smtClean="0">
                <a:solidFill>
                  <a:srgbClr val="002060"/>
                </a:solidFill>
              </a:rPr>
              <a:t>Belal</a:t>
            </a:r>
            <a:r>
              <a:rPr lang="en-US" sz="2400" b="1" dirty="0" smtClean="0">
                <a:solidFill>
                  <a:srgbClr val="002060"/>
                </a:solidFill>
              </a:rPr>
              <a:t>. MD (PhD)</a:t>
            </a: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</a:rPr>
              <a:t>Ass.Prof</a:t>
            </a:r>
            <a:r>
              <a:rPr lang="en-US" sz="2400" b="1" dirty="0" smtClean="0">
                <a:solidFill>
                  <a:srgbClr val="002060"/>
                </a:solidFill>
              </a:rPr>
              <a:t> of Neurology</a:t>
            </a: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</a:rPr>
              <a:t>Mansoura</a:t>
            </a:r>
            <a:r>
              <a:rPr lang="en-US" sz="2400" b="1" dirty="0" smtClean="0">
                <a:solidFill>
                  <a:srgbClr val="002060"/>
                </a:solidFill>
              </a:rPr>
              <a:t>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cs-CZ" dirty="0" smtClean="0"/>
              <a:t>Inflammatory muscle diseases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484437"/>
            <a:ext cx="8229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Dermatomyositis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Polymyositis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Inclusion body myositis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systemic autoimmun diseases (SLE, Sjögren sy. etc.)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cs-CZ" smtClean="0"/>
              <a:t>Dermatomyositis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408237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Humorally mediated autoimmune disease affecting the muscles and skin (microangiopathy)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 progress over weeks, months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Rash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face and neck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Periorbital oedema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weakness of proximal limb muscles,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neck flexors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Dysphagia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Cardiac abnormalities, </a:t>
            </a: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interstitial lung disease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paraneoplastic</a:t>
            </a:r>
            <a:endParaRPr kumimoji="0" lang="en-US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7" descr="DM-fac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3581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028" descr="DM-exantem"/>
          <p:cNvPicPr>
            <a:picLocks noChangeAspect="1" noChangeArrowheads="1"/>
          </p:cNvPicPr>
          <p:nvPr/>
        </p:nvPicPr>
        <p:blipFill>
          <a:blip r:embed="rId4" cstate="print"/>
          <a:srcRect l="11594" r="10146"/>
          <a:stretch>
            <a:fillRect/>
          </a:stretch>
        </p:blipFill>
        <p:spPr bwMode="auto">
          <a:xfrm>
            <a:off x="3429000" y="0"/>
            <a:ext cx="2683565" cy="3581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1029" descr="DM1"/>
          <p:cNvPicPr>
            <a:picLocks noChangeAspect="1" noChangeArrowheads="1"/>
          </p:cNvPicPr>
          <p:nvPr/>
        </p:nvPicPr>
        <p:blipFill>
          <a:blip r:embed="rId5" cstate="print"/>
          <a:srcRect l="15326" t="6897" r="20306" b="26437"/>
          <a:stretch>
            <a:fillRect/>
          </a:stretch>
        </p:blipFill>
        <p:spPr bwMode="auto">
          <a:xfrm>
            <a:off x="6096000" y="0"/>
            <a:ext cx="3048000" cy="3581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1030"/>
          <p:cNvSpPr>
            <a:spLocks noChangeArrowheads="1"/>
          </p:cNvSpPr>
          <p:nvPr/>
        </p:nvSpPr>
        <p:spPr bwMode="auto">
          <a:xfrm>
            <a:off x="6781800" y="1371600"/>
            <a:ext cx="1600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3581400"/>
            <a:ext cx="4572000" cy="3276600"/>
          </a:xfrm>
          <a:prstGeom prst="rect">
            <a:avLst/>
          </a:prstGeom>
          <a:noFill/>
          <a:ln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572000" y="3581400"/>
            <a:ext cx="4572000" cy="3276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8683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cs-CZ" dirty="0" smtClean="0"/>
              <a:t>Management</a:t>
            </a:r>
            <a:endParaRPr lang="en-US" altLang="cs-CZ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2514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CK levels are elevated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EMG: </a:t>
            </a:r>
            <a:r>
              <a:rPr kumimoji="0" lang="en-US" alt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myogenic</a:t>
            </a:r>
            <a:r>
              <a:rPr kumimoji="0" lang="en-US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biopsy: inflammation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DM: </a:t>
            </a:r>
            <a:r>
              <a:rPr kumimoji="0" lang="en-US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perivascular</a:t>
            </a:r>
            <a:r>
              <a:rPr kumimoji="0" lang="en-US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infiltration, mainly in the </a:t>
            </a:r>
            <a:r>
              <a:rPr kumimoji="0" lang="en-US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perimysium</a:t>
            </a:r>
            <a:endParaRPr kumimoji="0" lang="en-US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PM: </a:t>
            </a:r>
            <a:r>
              <a:rPr kumimoji="0" lang="en-US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endomysial</a:t>
            </a:r>
            <a:r>
              <a:rPr kumimoji="0" lang="en-US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inflammation</a:t>
            </a:r>
            <a:endParaRPr kumimoji="0" lang="en-US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Therapy: </a:t>
            </a:r>
            <a:r>
              <a:rPr kumimoji="0" lang="en-US" alt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immunosuppression</a:t>
            </a:r>
            <a:r>
              <a:rPr kumimoji="0" lang="en-US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long-term treatment with corticosteroids (1 mg/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kg/</a:t>
            </a:r>
            <a:r>
              <a:rPr kumimoji="0" lang="en-US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cs-CZ" dirty="0" smtClean="0"/>
              <a:t>Myasthenia Gravis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179637"/>
            <a:ext cx="8229600" cy="36877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autoimmune</a:t>
            </a: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disease due to an antibody mediated attack directed against nicotinic AchR at neuromuscular junction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have thymoma</a:t>
            </a:r>
            <a:r>
              <a:rPr kumimoji="0" lang="en-US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 have thymic hyperplasia</a:t>
            </a:r>
            <a:endParaRPr kumimoji="0" lang="en-US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Incidence 1 : 20 000 in USA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altLang="cs-CZ" sz="2600" dirty="0" smtClean="0">
                <a:solidFill>
                  <a:srgbClr val="0000FF"/>
                </a:solidFill>
              </a:rPr>
              <a:t>Majority </a:t>
            </a:r>
            <a:r>
              <a:rPr lang="cs-CZ" altLang="cs-CZ" sz="2600" dirty="0">
                <a:solidFill>
                  <a:srgbClr val="0000FF"/>
                </a:solidFill>
              </a:rPr>
              <a:t>of the MG are </a:t>
            </a:r>
            <a:r>
              <a:rPr lang="cs-CZ" altLang="cs-CZ" sz="2600" dirty="0">
                <a:solidFill>
                  <a:srgbClr val="C00000"/>
                </a:solidFill>
              </a:rPr>
              <a:t>young women </a:t>
            </a:r>
            <a:r>
              <a:rPr lang="cs-CZ" altLang="cs-CZ" sz="2600" dirty="0">
                <a:solidFill>
                  <a:srgbClr val="0000FF"/>
                </a:solidFill>
              </a:rPr>
              <a:t>in the </a:t>
            </a:r>
            <a:r>
              <a:rPr lang="cs-CZ" altLang="cs-CZ" sz="2600" dirty="0">
                <a:solidFill>
                  <a:srgbClr val="C00000"/>
                </a:solidFill>
              </a:rPr>
              <a:t>third decade </a:t>
            </a:r>
            <a:r>
              <a:rPr lang="cs-CZ" altLang="cs-CZ" sz="2600" dirty="0">
                <a:solidFill>
                  <a:srgbClr val="0000FF"/>
                </a:solidFill>
              </a:rPr>
              <a:t>and </a:t>
            </a:r>
            <a:r>
              <a:rPr lang="cs-CZ" altLang="cs-CZ" sz="2600" dirty="0">
                <a:solidFill>
                  <a:srgbClr val="C00000"/>
                </a:solidFill>
              </a:rPr>
              <a:t>middle aged men </a:t>
            </a:r>
            <a:r>
              <a:rPr lang="cs-CZ" altLang="cs-CZ" sz="2600" dirty="0">
                <a:solidFill>
                  <a:srgbClr val="0000FF"/>
                </a:solidFill>
              </a:rPr>
              <a:t>in </a:t>
            </a:r>
            <a:r>
              <a:rPr lang="cs-CZ" altLang="cs-CZ" sz="2600" dirty="0">
                <a:solidFill>
                  <a:srgbClr val="C00000"/>
                </a:solidFill>
              </a:rPr>
              <a:t>5th and 6th </a:t>
            </a:r>
            <a:r>
              <a:rPr lang="cs-CZ" altLang="cs-CZ" sz="2600" dirty="0">
                <a:solidFill>
                  <a:srgbClr val="0000FF"/>
                </a:solidFill>
              </a:rPr>
              <a:t>decade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Children account for 11% of all patients with MG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41148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altLang="cs-CZ" smtClean="0"/>
              <a:t>Clinical Features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3246437"/>
            <a:ext cx="8229600" cy="3459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Fluctuated muscle weakness and excessive fatiguability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Diplopia and ptosis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Bulbar weakness – swalloving, dysarthria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Generalized weakness of the trunk and extremities</a:t>
            </a:r>
            <a:endParaRPr kumimoji="0" lang="en-US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altLang="cs-CZ" sz="2600" dirty="0" smtClean="0">
                <a:latin typeface="+mn-lt"/>
                <a:sym typeface="Wingdings" pitchFamily="2" charset="2"/>
              </a:rPr>
              <a:t>    </a:t>
            </a:r>
            <a:r>
              <a:rPr lang="en-CA" altLang="cs-CZ" sz="2600" dirty="0" err="1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MuSK</a:t>
            </a:r>
            <a:r>
              <a:rPr lang="en-CA" altLang="cs-CZ" sz="2600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-MG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altLang="cs-CZ" sz="2600" dirty="0" smtClean="0">
                <a:latin typeface="+mn-lt"/>
                <a:sym typeface="Wingdings" pitchFamily="2" charset="2"/>
              </a:rPr>
              <a:t>Younger women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altLang="cs-CZ" sz="2600" dirty="0" smtClean="0">
                <a:latin typeface="+mn-lt"/>
                <a:sym typeface="Wingdings" pitchFamily="2" charset="2"/>
              </a:rPr>
              <a:t>Predominantly facial, bulbar and respiratory weakness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altLang="cs-CZ" sz="2600" dirty="0" smtClean="0">
                <a:latin typeface="+mn-lt"/>
                <a:sym typeface="Wingdings" pitchFamily="2" charset="2"/>
              </a:rPr>
              <a:t>Relatively mild limb weakness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04800"/>
          <a:ext cx="3849687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12288"/>
                <a:gridCol w="1237399"/>
              </a:tblGrid>
              <a:tr h="0">
                <a:tc>
                  <a:txBody>
                    <a:bodyPr/>
                    <a:lstStyle/>
                    <a:p>
                      <a:r>
                        <a:rPr lang="fr-CA" sz="2400" dirty="0" err="1" smtClean="0"/>
                        <a:t>Diplopia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50-64%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Ptosis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50-64%</a:t>
                      </a:r>
                      <a:endParaRPr lang="en-CA" sz="2400" dirty="0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Generalised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35%</a:t>
                      </a:r>
                      <a:endParaRPr lang="en-CA" sz="2400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Leg weakness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10%</a:t>
                      </a:r>
                      <a:endParaRPr lang="en-CA" sz="2400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Fatigue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9%</a:t>
                      </a:r>
                      <a:endParaRPr lang="en-CA" sz="2400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Respiratory</a:t>
                      </a:r>
                      <a:r>
                        <a:rPr lang="en-CA" sz="2400" baseline="0" dirty="0" smtClean="0"/>
                        <a:t> failure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1%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CA" dirty="0" smtClean="0"/>
              <a:t>Severity Classification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0754" t="28680" r="10323" b="17473"/>
          <a:stretch>
            <a:fillRect/>
          </a:stretch>
        </p:blipFill>
        <p:spPr bwMode="auto">
          <a:xfrm>
            <a:off x="152400" y="2209800"/>
            <a:ext cx="889317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23622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48000" cy="9445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altLang="cs-CZ" dirty="0" smtClean="0"/>
              <a:t>Diagnos</a:t>
            </a:r>
            <a:r>
              <a:rPr lang="en-US" altLang="cs-CZ" dirty="0" smtClean="0"/>
              <a:t>is</a:t>
            </a:r>
            <a:endParaRPr lang="cs-CZ" altLang="cs-CZ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373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Repetitive motor nerve stimulation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Stimulate motor nerve at 2-3 Hz and measure CMAP of stimulated muscle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Positive if &gt;</a:t>
            </a:r>
            <a:r>
              <a:rPr lang="en-CA" dirty="0" err="1" smtClean="0"/>
              <a:t>er</a:t>
            </a:r>
            <a:r>
              <a:rPr lang="en-CA" dirty="0" smtClean="0"/>
              <a:t> 10% decrement in amplitude of CMAP from the 1st to the 5th potential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dirty="0" smtClean="0"/>
              <a:t>Positive in about 75% of patients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generalized</a:t>
            </a:r>
            <a:r>
              <a:rPr lang="fr-CA" dirty="0" smtClean="0"/>
              <a:t> MG, if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dirty="0" smtClean="0"/>
              <a:t>Proximal &amp; </a:t>
            </a:r>
            <a:r>
              <a:rPr lang="fr-CA" dirty="0" err="1" smtClean="0"/>
              <a:t>clinically</a:t>
            </a:r>
            <a:r>
              <a:rPr lang="fr-CA" dirty="0" smtClean="0"/>
              <a:t> </a:t>
            </a:r>
            <a:r>
              <a:rPr lang="fr-CA" dirty="0" err="1" smtClean="0"/>
              <a:t>involved</a:t>
            </a:r>
            <a:r>
              <a:rPr lang="fr-CA" dirty="0" smtClean="0"/>
              <a:t> muscles are </a:t>
            </a:r>
            <a:r>
              <a:rPr lang="fr-CA" dirty="0" err="1" smtClean="0"/>
              <a:t>tested</a:t>
            </a:r>
            <a:r>
              <a:rPr lang="fr-CA" dirty="0" smtClean="0"/>
              <a:t>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dirty="0" smtClean="0"/>
              <a:t>Muscle </a:t>
            </a:r>
            <a:r>
              <a:rPr lang="fr-CA" dirty="0" err="1" smtClean="0"/>
              <a:t>is</a:t>
            </a:r>
            <a:r>
              <a:rPr lang="fr-CA" dirty="0" smtClean="0"/>
              <a:t> warm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dirty="0" smtClean="0"/>
              <a:t>More </a:t>
            </a:r>
            <a:r>
              <a:rPr lang="fr-CA" dirty="0" err="1" smtClean="0"/>
              <a:t>than</a:t>
            </a:r>
            <a:r>
              <a:rPr lang="fr-CA" dirty="0" smtClean="0"/>
              <a:t> one muscle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tested</a:t>
            </a:r>
            <a:r>
              <a:rPr lang="fr-CA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Single fibre EMG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err="1" smtClean="0">
                <a:solidFill>
                  <a:srgbClr val="C00000"/>
                </a:solidFill>
              </a:rPr>
              <a:t>Tensilon</a:t>
            </a:r>
            <a:r>
              <a:rPr lang="en-CA" dirty="0" smtClean="0">
                <a:solidFill>
                  <a:srgbClr val="C00000"/>
                </a:solidFill>
              </a:rPr>
              <a:t> test not recommended in pt suspected of being in crisis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False </a:t>
            </a:r>
            <a:r>
              <a:rPr lang="en-CA" dirty="0" err="1" smtClean="0"/>
              <a:t>postive</a:t>
            </a:r>
            <a:r>
              <a:rPr lang="en-CA" dirty="0" smtClean="0"/>
              <a:t>, false negative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Risk of worsening muscle weakness in pts with </a:t>
            </a:r>
            <a:r>
              <a:rPr lang="en-CA" dirty="0" err="1" smtClean="0"/>
              <a:t>anticholinesterase</a:t>
            </a:r>
            <a:r>
              <a:rPr lang="en-CA" dirty="0" smtClean="0"/>
              <a:t> overdose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C00000"/>
                </a:solidFill>
              </a:rPr>
              <a:t>Worsening</a:t>
            </a:r>
            <a:r>
              <a:rPr lang="en-CA" dirty="0" smtClean="0"/>
              <a:t> of bulbar and respiratory symptoms </a:t>
            </a:r>
            <a:r>
              <a:rPr lang="en-CA" dirty="0" smtClean="0">
                <a:solidFill>
                  <a:srgbClr val="C00000"/>
                </a:solidFill>
              </a:rPr>
              <a:t>in </a:t>
            </a:r>
            <a:r>
              <a:rPr lang="en-CA" dirty="0" err="1" smtClean="0">
                <a:solidFill>
                  <a:srgbClr val="C00000"/>
                </a:solidFill>
              </a:rPr>
              <a:t>MuSK</a:t>
            </a:r>
            <a:r>
              <a:rPr lang="en-CA" dirty="0" smtClean="0">
                <a:solidFill>
                  <a:srgbClr val="C00000"/>
                </a:solidFill>
              </a:rPr>
              <a:t>-MG</a:t>
            </a:r>
            <a:endParaRPr lang="en-C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28600" y="2514600"/>
            <a:ext cx="8362950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 and severe deterioration of the myasthenia itself, can bring the patient to the brink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respiratory failure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quadriparesis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 matter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Respiratory infection or excessive use of sedatives or drugs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blocking neuromuscular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transmission may precede 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myasthenic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crisis,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cause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 be determined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one-third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81000" y="228600"/>
            <a:ext cx="8229600" cy="1143000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Myasthenic Crisis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1081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err="1" smtClean="0">
                <a:solidFill>
                  <a:srgbClr val="002060"/>
                </a:solidFill>
              </a:rPr>
              <a:t>Anticholinesterases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dirty="0" smtClean="0">
                <a:solidFill>
                  <a:srgbClr val="002060"/>
                </a:solidFill>
              </a:rPr>
              <a:t>can also lead to </a:t>
            </a:r>
            <a:r>
              <a:rPr lang="en-CA" dirty="0" err="1" smtClean="0">
                <a:solidFill>
                  <a:srgbClr val="002060"/>
                </a:solidFill>
              </a:rPr>
              <a:t>myasthenic</a:t>
            </a:r>
            <a:r>
              <a:rPr lang="en-CA" dirty="0" smtClean="0">
                <a:solidFill>
                  <a:srgbClr val="002060"/>
                </a:solidFill>
              </a:rPr>
              <a:t> crisis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Signs of excessive cholinergic activity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Miosis</a:t>
            </a:r>
            <a:r>
              <a:rPr lang="en-CA" dirty="0" smtClean="0">
                <a:solidFill>
                  <a:srgbClr val="002060"/>
                </a:solidFill>
              </a:rPr>
              <a:t>, </a:t>
            </a:r>
            <a:r>
              <a:rPr lang="en-CA" dirty="0" err="1" smtClean="0">
                <a:solidFill>
                  <a:srgbClr val="002060"/>
                </a:solidFill>
              </a:rPr>
              <a:t>diarrhea</a:t>
            </a:r>
            <a:r>
              <a:rPr lang="en-CA" dirty="0" smtClean="0">
                <a:solidFill>
                  <a:srgbClr val="002060"/>
                </a:solidFill>
              </a:rPr>
              <a:t>, salivation, abdominal cramps, sweating, weakness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807" t="22353" r="19479" b="15720"/>
          <a:stretch>
            <a:fillRect/>
          </a:stretch>
        </p:blipFill>
        <p:spPr bwMode="auto">
          <a:xfrm>
            <a:off x="104775" y="1447800"/>
            <a:ext cx="8888413" cy="414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200" dirty="0" smtClean="0"/>
              <a:t>Commonly used drugs that worsen Myasthenia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2206824"/>
            <a:ext cx="8663880" cy="411777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Motor Unit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dirty="0" smtClean="0"/>
              <a:t>a motor neuron and all the muscle fibers it innervates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In the </a:t>
            </a:r>
            <a:r>
              <a:rPr lang="en-US" sz="2400" dirty="0" smtClean="0">
                <a:solidFill>
                  <a:srgbClr val="7030A0"/>
                </a:solidFill>
              </a:rPr>
              <a:t>ocular muscles</a:t>
            </a:r>
            <a:r>
              <a:rPr lang="en-US" sz="2400" dirty="0" smtClean="0"/>
              <a:t>, a motor unit contains only </a:t>
            </a:r>
            <a:r>
              <a:rPr lang="en-US" sz="2400" dirty="0" smtClean="0">
                <a:solidFill>
                  <a:srgbClr val="FF0000"/>
                </a:solidFill>
              </a:rPr>
              <a:t>6 to 10 muscle fibers </a:t>
            </a:r>
            <a:r>
              <a:rPr lang="en-US" sz="2400" dirty="0" smtClean="0"/>
              <a:t>(some even less), but a motor unit of the </a:t>
            </a:r>
            <a:r>
              <a:rPr lang="en-US" sz="2400" dirty="0" err="1" smtClean="0">
                <a:solidFill>
                  <a:srgbClr val="7030A0"/>
                </a:solidFill>
              </a:rPr>
              <a:t>gastrocnemius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contains as many as </a:t>
            </a:r>
            <a:r>
              <a:rPr lang="en-US" sz="2400" dirty="0" smtClean="0">
                <a:solidFill>
                  <a:srgbClr val="FF0000"/>
                </a:solidFill>
              </a:rPr>
              <a:t>1,800 fibers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Acetylcholine (</a:t>
            </a:r>
            <a:r>
              <a:rPr lang="en-US" sz="2400" dirty="0" err="1" smtClean="0">
                <a:solidFill>
                  <a:srgbClr val="7030A0"/>
                </a:solidFill>
              </a:rPr>
              <a:t>ACh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  <a:r>
              <a:rPr lang="en-US" sz="2400" dirty="0" smtClean="0"/>
              <a:t> is synthesized in the motor nerve terminal and stored in vesicles as packets, or "quanta,”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36321D68-BB97-4225-9904-7F32528142D4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57400" y="152400"/>
            <a:ext cx="3886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0" rIns="4572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81000" y="2286000"/>
            <a:ext cx="8435975" cy="434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of Myasthenic Crisis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intubation followed by mechanical ventilation in a CCU that is equipped to attend to the medical and neurologic needs of such patients.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Respiratory failure : by the use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bilevel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positive airway pressure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Anticholinergic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drugs, which exaggerate secretions, are best withdrawn at the time of intubation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/>
              <a:t>Myasthenic Crisis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04800" y="2133600"/>
            <a:ext cx="8229600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Plasma exchange or IVIG  a week or more is required for recovery.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best to wait 2 or 3 weeks before committing a patient to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tracheostomy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weaning is anticipated,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anticholinesterase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agents are reintroduced slowly, and treatment with corticosteroids can be instituted if necessary. 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altLang="cs-CZ" sz="2600" dirty="0" smtClean="0">
                <a:solidFill>
                  <a:srgbClr val="C00000"/>
                </a:solidFill>
              </a:rPr>
              <a:t>Outcome</a:t>
            </a:r>
            <a:endParaRPr lang="en-US" altLang="cs-CZ" sz="2600" dirty="0" smtClean="0">
              <a:solidFill>
                <a:srgbClr val="C00000"/>
              </a:solidFill>
            </a:endParaRPr>
          </a:p>
          <a:p>
            <a:r>
              <a:rPr lang="cs-CZ" altLang="cs-CZ" sz="2600" dirty="0" smtClean="0">
                <a:solidFill>
                  <a:srgbClr val="002060"/>
                </a:solidFill>
              </a:rPr>
              <a:t>Duration of intubation  : </a:t>
            </a:r>
            <a:r>
              <a:rPr lang="cs-CZ" altLang="cs-CZ" sz="2600" dirty="0" smtClean="0">
                <a:solidFill>
                  <a:srgbClr val="C00000"/>
                </a:solidFill>
              </a:rPr>
              <a:t>13 days</a:t>
            </a:r>
            <a:r>
              <a:rPr lang="en-US" altLang="cs-CZ" sz="2600" dirty="0" smtClean="0">
                <a:solidFill>
                  <a:srgbClr val="002060"/>
                </a:solidFill>
              </a:rPr>
              <a:t>               </a:t>
            </a:r>
            <a:r>
              <a:rPr lang="cs-CZ" altLang="cs-CZ" sz="2600" dirty="0" smtClean="0">
                <a:solidFill>
                  <a:srgbClr val="002060"/>
                </a:solidFill>
              </a:rPr>
              <a:t>Tracheostomy </a:t>
            </a:r>
            <a:r>
              <a:rPr lang="cs-CZ" altLang="cs-CZ" sz="2600" dirty="0" smtClean="0">
                <a:solidFill>
                  <a:srgbClr val="C00000"/>
                </a:solidFill>
              </a:rPr>
              <a:t>40%</a:t>
            </a:r>
          </a:p>
          <a:p>
            <a:r>
              <a:rPr lang="cs-CZ" altLang="cs-CZ" sz="2600" dirty="0" smtClean="0">
                <a:solidFill>
                  <a:srgbClr val="002060"/>
                </a:solidFill>
              </a:rPr>
              <a:t>Duration of hospitalization : </a:t>
            </a:r>
            <a:r>
              <a:rPr lang="cs-CZ" altLang="cs-CZ" sz="2600" dirty="0" smtClean="0">
                <a:solidFill>
                  <a:srgbClr val="C00000"/>
                </a:solidFill>
              </a:rPr>
              <a:t>35 days</a:t>
            </a:r>
            <a:r>
              <a:rPr lang="en-US" altLang="cs-CZ" sz="2600" dirty="0" smtClean="0">
                <a:solidFill>
                  <a:srgbClr val="002060"/>
                </a:solidFill>
              </a:rPr>
              <a:t>                   </a:t>
            </a:r>
            <a:r>
              <a:rPr lang="cs-CZ" altLang="cs-CZ" sz="2600" dirty="0" smtClean="0">
                <a:solidFill>
                  <a:srgbClr val="002060"/>
                </a:solidFill>
              </a:rPr>
              <a:t>Mortality </a:t>
            </a:r>
            <a:r>
              <a:rPr lang="cs-CZ" altLang="cs-CZ" sz="2600" dirty="0" smtClean="0">
                <a:solidFill>
                  <a:srgbClr val="C00000"/>
                </a:solidFill>
              </a:rPr>
              <a:t>4%</a:t>
            </a:r>
            <a:r>
              <a:rPr lang="cs-CZ" altLang="cs-CZ" sz="2600" dirty="0" smtClean="0">
                <a:solidFill>
                  <a:srgbClr val="002060"/>
                </a:solidFill>
              </a:rPr>
              <a:t>       </a:t>
            </a:r>
          </a:p>
          <a:p>
            <a:pPr eaLnBrk="1" hangingPunct="1"/>
            <a:endParaRPr lang="cs-CZ" altLang="cs-CZ" sz="26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/>
              <a:t>Myasthenic Crisis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err="1" smtClean="0">
                <a:solidFill>
                  <a:srgbClr val="002060"/>
                </a:solidFill>
              </a:rPr>
              <a:t>Guillain-Barre</a:t>
            </a:r>
            <a:r>
              <a:rPr lang="en-CA" dirty="0" smtClean="0">
                <a:solidFill>
                  <a:srgbClr val="002060"/>
                </a:solidFill>
              </a:rPr>
              <a:t>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09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70C0"/>
                </a:solidFill>
              </a:rPr>
              <a:t>GBS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297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C00000"/>
                </a:solidFill>
              </a:rPr>
              <a:t>Most common </a:t>
            </a:r>
            <a:r>
              <a:rPr lang="en-CA" sz="2600" dirty="0" smtClean="0">
                <a:solidFill>
                  <a:srgbClr val="002060"/>
                </a:solidFill>
              </a:rPr>
              <a:t>cause of acute and </a:t>
            </a:r>
            <a:r>
              <a:rPr lang="en-CA" sz="2600" dirty="0" err="1" smtClean="0">
                <a:solidFill>
                  <a:srgbClr val="002060"/>
                </a:solidFill>
              </a:rPr>
              <a:t>subacute</a:t>
            </a:r>
            <a:r>
              <a:rPr lang="en-CA" sz="2600" dirty="0" smtClean="0">
                <a:solidFill>
                  <a:srgbClr val="002060"/>
                </a:solidFill>
              </a:rPr>
              <a:t> generalised paralysis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Incidence of 0.4 to 1.7/100 000 per yr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Worldwide, all ages, both sexes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C00000"/>
                </a:solidFill>
              </a:rPr>
              <a:t>Preceding mild </a:t>
            </a:r>
            <a:r>
              <a:rPr lang="en-CA" sz="2600" dirty="0" err="1" smtClean="0">
                <a:solidFill>
                  <a:srgbClr val="C00000"/>
                </a:solidFill>
              </a:rPr>
              <a:t>resp</a:t>
            </a:r>
            <a:r>
              <a:rPr lang="en-CA" sz="2600" dirty="0" smtClean="0">
                <a:solidFill>
                  <a:srgbClr val="C00000"/>
                </a:solidFill>
              </a:rPr>
              <a:t> or GI infection in 60% (1-3 wks)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Campylobacter </a:t>
            </a:r>
            <a:r>
              <a:rPr lang="en-US" sz="2600" dirty="0" err="1" smtClean="0">
                <a:solidFill>
                  <a:srgbClr val="002060"/>
                </a:solidFill>
              </a:rPr>
              <a:t>jejuni</a:t>
            </a:r>
            <a:r>
              <a:rPr lang="en-US" sz="2600" dirty="0" smtClean="0">
                <a:solidFill>
                  <a:srgbClr val="002060"/>
                </a:solidFill>
              </a:rPr>
              <a:t> (26%),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CMV, EBV, VZV ,Influenza, </a:t>
            </a:r>
            <a:r>
              <a:rPr lang="en-US" sz="2600" dirty="0" err="1" smtClean="0">
                <a:solidFill>
                  <a:srgbClr val="002060"/>
                </a:solidFill>
              </a:rPr>
              <a:t>cocksackie</a:t>
            </a:r>
            <a:r>
              <a:rPr lang="en-US" sz="2600" dirty="0" smtClean="0">
                <a:solidFill>
                  <a:srgbClr val="002060"/>
                </a:solidFill>
              </a:rPr>
              <a:t>, hepatitis A ,B, HIV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May also be preceded by: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Surgery and </a:t>
            </a:r>
            <a:r>
              <a:rPr lang="en-US" sz="2600" dirty="0" err="1" smtClean="0">
                <a:solidFill>
                  <a:srgbClr val="C00000"/>
                </a:solidFill>
              </a:rPr>
              <a:t>Immunisations</a:t>
            </a:r>
            <a:endParaRPr lang="en-US" sz="2600" dirty="0" smtClean="0">
              <a:solidFill>
                <a:srgbClr val="C0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C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err="1" smtClean="0">
                <a:solidFill>
                  <a:srgbClr val="002060"/>
                </a:solidFill>
              </a:rPr>
              <a:t>GBS:Typical</a:t>
            </a:r>
            <a:r>
              <a:rPr lang="en-CA" dirty="0" smtClean="0">
                <a:solidFill>
                  <a:srgbClr val="002060"/>
                </a:solidFill>
              </a:rPr>
              <a:t> Symptoms &amp;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C00000"/>
                </a:solidFill>
              </a:rPr>
              <a:t>Sensory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err="1" smtClean="0">
                <a:solidFill>
                  <a:srgbClr val="002060"/>
                </a:solidFill>
              </a:rPr>
              <a:t>Paresthesias</a:t>
            </a:r>
            <a:r>
              <a:rPr lang="en-CA" sz="2600" dirty="0" smtClean="0">
                <a:solidFill>
                  <a:srgbClr val="002060"/>
                </a:solidFill>
              </a:rPr>
              <a:t> and slight numbness distally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Reduced </a:t>
            </a:r>
            <a:r>
              <a:rPr lang="en-CA" sz="2600" dirty="0" err="1" smtClean="0">
                <a:solidFill>
                  <a:srgbClr val="002060"/>
                </a:solidFill>
              </a:rPr>
              <a:t>proprioception</a:t>
            </a:r>
            <a:r>
              <a:rPr lang="en-CA" sz="2600" dirty="0" smtClean="0">
                <a:solidFill>
                  <a:srgbClr val="002060"/>
                </a:solidFill>
              </a:rPr>
              <a:t> and vibration sense (1 wk)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C00000"/>
                </a:solidFill>
              </a:rPr>
              <a:t>Motor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Weakness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Evolves symmetrically  over days to 1-2 weeks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Usually LE before UE, proximal + distal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+/- trunk, </a:t>
            </a:r>
            <a:r>
              <a:rPr lang="en-CA" sz="2600" dirty="0" err="1" smtClean="0">
                <a:solidFill>
                  <a:srgbClr val="002060"/>
                </a:solidFill>
              </a:rPr>
              <a:t>intercostal</a:t>
            </a:r>
            <a:r>
              <a:rPr lang="en-CA" sz="2600" dirty="0" smtClean="0">
                <a:solidFill>
                  <a:srgbClr val="002060"/>
                </a:solidFill>
              </a:rPr>
              <a:t>, neck, cranial muscles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Progresses to total motor paralysis and respiratory failure in 5% of cases</a:t>
            </a:r>
            <a:endParaRPr lang="en-CA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886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C00000"/>
                </a:solidFill>
              </a:rPr>
              <a:t>Reflexes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Reduced and then absent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C00000"/>
                </a:solidFill>
              </a:rPr>
              <a:t>Autonomic </a:t>
            </a:r>
            <a:r>
              <a:rPr lang="en-CA" sz="2600" dirty="0" err="1" smtClean="0">
                <a:solidFill>
                  <a:srgbClr val="C00000"/>
                </a:solidFill>
              </a:rPr>
              <a:t>dysregulation</a:t>
            </a:r>
            <a:endParaRPr lang="en-CA" sz="2600" dirty="0" smtClean="0">
              <a:solidFill>
                <a:srgbClr val="C0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Sinus tachycardia/</a:t>
            </a:r>
            <a:r>
              <a:rPr lang="en-CA" sz="2600" dirty="0" err="1" smtClean="0">
                <a:solidFill>
                  <a:srgbClr val="002060"/>
                </a:solidFill>
              </a:rPr>
              <a:t>bradycardia</a:t>
            </a:r>
            <a:r>
              <a:rPr lang="en-CA" sz="2600" dirty="0" smtClean="0">
                <a:solidFill>
                  <a:srgbClr val="002060"/>
                </a:solidFill>
              </a:rPr>
              <a:t>, facial flushing, labile BP, excess or loss of sweating, urinary retention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smtClean="0">
                <a:solidFill>
                  <a:srgbClr val="002060"/>
                </a:solidFill>
              </a:rPr>
              <a:t>Usually do not persist for &gt;</a:t>
            </a:r>
            <a:r>
              <a:rPr lang="en-CA" sz="2600" dirty="0" err="1" smtClean="0">
                <a:solidFill>
                  <a:srgbClr val="002060"/>
                </a:solidFill>
              </a:rPr>
              <a:t>er</a:t>
            </a:r>
            <a:r>
              <a:rPr lang="en-CA" sz="2600" dirty="0" smtClean="0">
                <a:solidFill>
                  <a:srgbClr val="002060"/>
                </a:solidFill>
              </a:rPr>
              <a:t> 1 wk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600" dirty="0" smtClean="0">
                <a:solidFill>
                  <a:srgbClr val="C00000"/>
                </a:solidFill>
              </a:rPr>
              <a:t>Other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 err="1" smtClean="0">
                <a:solidFill>
                  <a:srgbClr val="002060"/>
                </a:solidFill>
              </a:rPr>
              <a:t>Myalgias</a:t>
            </a:r>
            <a:r>
              <a:rPr lang="en-CA" sz="2600" dirty="0" smtClean="0">
                <a:solidFill>
                  <a:srgbClr val="002060"/>
                </a:solidFill>
              </a:rPr>
              <a:t> (50%) in hips, thighs, calf</a:t>
            </a:r>
            <a:r>
              <a:rPr lang="en-CA" sz="2600" dirty="0" smtClean="0">
                <a:solidFill>
                  <a:srgbClr val="002060"/>
                </a:solidFill>
              </a:rPr>
              <a:t>, back</a:t>
            </a:r>
            <a:endParaRPr lang="en-CA" sz="2600" dirty="0" smtClean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err="1" smtClean="0">
                <a:solidFill>
                  <a:srgbClr val="002060"/>
                </a:solidFill>
              </a:rPr>
              <a:t>GBS:Typical</a:t>
            </a:r>
            <a:r>
              <a:rPr lang="en-CA" dirty="0" smtClean="0">
                <a:solidFill>
                  <a:srgbClr val="002060"/>
                </a:solidFill>
              </a:rPr>
              <a:t> Symptoms &amp;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5052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Fisher syndrome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Ophthalmoplegia</a:t>
            </a:r>
            <a:r>
              <a:rPr lang="en-CA" dirty="0" smtClean="0">
                <a:solidFill>
                  <a:srgbClr val="002060"/>
                </a:solidFill>
              </a:rPr>
              <a:t>, ataxia, </a:t>
            </a:r>
            <a:r>
              <a:rPr lang="en-CA" dirty="0" err="1" smtClean="0">
                <a:solidFill>
                  <a:srgbClr val="002060"/>
                </a:solidFill>
              </a:rPr>
              <a:t>areflexia</a:t>
            </a:r>
            <a:endParaRPr lang="en-CA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+/- bilateral facial nerve paresis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Associated with anti-GQ1b </a:t>
            </a:r>
            <a:r>
              <a:rPr lang="en-US" dirty="0" err="1" smtClean="0">
                <a:solidFill>
                  <a:srgbClr val="002060"/>
                </a:solidFill>
              </a:rPr>
              <a:t>Ab</a:t>
            </a:r>
            <a:endParaRPr lang="en-U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Acute motor sensory axonal neuropathy (5% of GBS cases)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Severe and diffuse axonal damage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Abrupt and explosive onset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Severe paralysis, minor sensory features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Slow and poor recovery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Pandysautonomia</a:t>
            </a:r>
            <a:endParaRPr lang="en-US" dirty="0" smtClean="0">
              <a:solidFill>
                <a:srgbClr val="C0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Severe orthostatic hypotension, </a:t>
            </a:r>
            <a:r>
              <a:rPr lang="en-US" dirty="0" err="1" smtClean="0">
                <a:solidFill>
                  <a:srgbClr val="002060"/>
                </a:solidFill>
              </a:rPr>
              <a:t>anhidrosis</a:t>
            </a:r>
            <a:r>
              <a:rPr lang="en-US" dirty="0" smtClean="0">
                <a:solidFill>
                  <a:srgbClr val="002060"/>
                </a:solidFill>
              </a:rPr>
              <a:t>, dry eyes and mouth, fixed pupils, arrhythmia, bowel/bladder dysfunction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Areflexia</a:t>
            </a:r>
            <a:r>
              <a:rPr lang="en-US" dirty="0" smtClean="0">
                <a:solidFill>
                  <a:srgbClr val="002060"/>
                </a:solidFill>
              </a:rPr>
              <a:t> without somatic motor/sensory involvement</a:t>
            </a:r>
            <a:endParaRPr lang="en-CA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Other variants: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Initial </a:t>
            </a:r>
            <a:r>
              <a:rPr lang="en-CA" dirty="0" err="1" smtClean="0">
                <a:solidFill>
                  <a:srgbClr val="002060"/>
                </a:solidFill>
              </a:rPr>
              <a:t>cervico</a:t>
            </a:r>
            <a:r>
              <a:rPr lang="en-CA" dirty="0" smtClean="0">
                <a:solidFill>
                  <a:srgbClr val="002060"/>
                </a:solidFill>
              </a:rPr>
              <a:t>-brachial-pharyngeal muscle involvement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Generalised ataxia without </a:t>
            </a:r>
            <a:r>
              <a:rPr lang="en-CA" dirty="0" err="1" smtClean="0">
                <a:solidFill>
                  <a:srgbClr val="002060"/>
                </a:solidFill>
              </a:rPr>
              <a:t>dysarthria</a:t>
            </a:r>
            <a:r>
              <a:rPr lang="en-CA" dirty="0" smtClean="0">
                <a:solidFill>
                  <a:srgbClr val="002060"/>
                </a:solidFill>
              </a:rPr>
              <a:t> or </a:t>
            </a:r>
            <a:r>
              <a:rPr lang="en-CA" dirty="0" err="1" smtClean="0">
                <a:solidFill>
                  <a:srgbClr val="002060"/>
                </a:solidFill>
              </a:rPr>
              <a:t>nystagmus</a:t>
            </a:r>
            <a:endParaRPr lang="en-CA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Facial and </a:t>
            </a:r>
            <a:r>
              <a:rPr lang="en-CA" dirty="0" err="1" smtClean="0">
                <a:solidFill>
                  <a:srgbClr val="002060"/>
                </a:solidFill>
              </a:rPr>
              <a:t>abducens</a:t>
            </a:r>
            <a:r>
              <a:rPr lang="en-CA" dirty="0" smtClean="0">
                <a:solidFill>
                  <a:srgbClr val="002060"/>
                </a:solidFill>
              </a:rPr>
              <a:t> weakness, distal </a:t>
            </a:r>
            <a:r>
              <a:rPr lang="en-CA" dirty="0" err="1" smtClean="0">
                <a:solidFill>
                  <a:srgbClr val="002060"/>
                </a:solidFill>
              </a:rPr>
              <a:t>paresthesias</a:t>
            </a:r>
            <a:r>
              <a:rPr lang="en-CA" dirty="0" smtClean="0">
                <a:solidFill>
                  <a:srgbClr val="002060"/>
                </a:solidFill>
              </a:rPr>
              <a:t>, proximal leg weakness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C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768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Laboratory Findings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CSF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Normal pressure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Protein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Early (1st 2 days): Usually normal (&gt;85%)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Later: High (66% in 1st week, 82% in 2nd week)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Amount not correlated with clinical course or prognosis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Acellular</a:t>
            </a:r>
            <a:r>
              <a:rPr lang="en-US" dirty="0" smtClean="0">
                <a:solidFill>
                  <a:srgbClr val="002060"/>
                </a:solidFill>
              </a:rPr>
              <a:t> or few lymphocytes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10% : 10-50 lymphocytes, decreases over 2-3 days; if not: other </a:t>
            </a:r>
            <a:r>
              <a:rPr lang="en-US" dirty="0" err="1" smtClean="0">
                <a:solidFill>
                  <a:srgbClr val="002060"/>
                </a:solidFill>
              </a:rPr>
              <a:t>Dx</a:t>
            </a:r>
            <a:endParaRPr lang="en-US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Oligoclonal</a:t>
            </a:r>
            <a:r>
              <a:rPr lang="en-US" dirty="0" smtClean="0">
                <a:solidFill>
                  <a:srgbClr val="002060"/>
                </a:solidFill>
              </a:rPr>
              <a:t> bands (10-30%)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768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Laboratory Findings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2255837"/>
            <a:ext cx="8229600" cy="384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C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Abnormalities seen within first week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in motor amplitude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Slowed conduction velocities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Conduction block in motor nerves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Prolonged distal latencies (distal conduction block)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Prolonged/absent F-responses (involvement of proximal parts of nerves and roots)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9530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/>
              <a:t>Diagnostic Criteria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229600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Institute of Neurological Disorders and Stroke (NINDS) criteria are based on expert consensus.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Required features include: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Progressive weakness of more than one limb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ranging from minimal weakness of the legs to total paralysis of all four limbs, the trunk, bulbar and facial muscles, and external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ophthalmoplegia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Areflexia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universal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areflexia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typical, distal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areflexia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hyporeflexia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the knees and biceps will suffice if other features are consistent.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Supportive features include: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Progression of symptoms over days to four weeks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 symmetry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Mild sensory symptoms or signs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Cranial nerve involvement, especially bilateral facial nerve weakness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Recovery starting two to four weeks after progression halts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Autonomic dysfunction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fever at the onset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Elevated protein in CSF with a cell count &lt;10 mm3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Electrodiagnostic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abnormalities consistent with GBS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عنصر نائب للتاريخ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E9C85C-510F-4E00-AF8B-B39BD29196B5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31B37-CD5C-49D8-831E-A26467EFA999}" type="slidenum">
              <a:rPr smtClean="0"/>
              <a:pPr/>
              <a:t>5</a:t>
            </a:fld>
            <a:endParaRPr lang="en-US" smtClean="0"/>
          </a:p>
        </p:txBody>
      </p:sp>
      <p:pic>
        <p:nvPicPr>
          <p:cNvPr id="5" name="Picture 4" descr="Types%20of%20Motor%20Un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4355977" cy="3384376"/>
          </a:xfrm>
          <a:prstGeom prst="rect">
            <a:avLst/>
          </a:prstGeom>
        </p:spPr>
      </p:pic>
      <p:pic>
        <p:nvPicPr>
          <p:cNvPr id="6" name="Picture 5" descr="dr-b-ch-09lecturepresentation-28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356992"/>
            <a:ext cx="4355975" cy="3501008"/>
          </a:xfrm>
          <a:prstGeom prst="rect">
            <a:avLst/>
          </a:prstGeom>
        </p:spPr>
      </p:pic>
      <p:pic>
        <p:nvPicPr>
          <p:cNvPr id="7" name="Picture 6" descr="neuromuscular_jun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761816" cy="3342912"/>
          </a:xfrm>
          <a:prstGeom prst="rect">
            <a:avLst/>
          </a:prstGeom>
        </p:spPr>
      </p:pic>
      <p:pic>
        <p:nvPicPr>
          <p:cNvPr id="8" name="Picture 7" descr="motor-unit-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7" y="3356992"/>
            <a:ext cx="4788024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1"/>
            <a:ext cx="8610600" cy="426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Features suggesting another diagnosis: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Sensory level, severe bladder or bowel dysfunction </a:t>
            </a:r>
            <a:r>
              <a:rPr lang="en-US" sz="2600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Spinal cord syndrome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Marked asymmetry </a:t>
            </a:r>
            <a:r>
              <a:rPr lang="en-US" sz="2600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Mononeuritis</a:t>
            </a:r>
            <a:r>
              <a:rPr lang="en-US" sz="2600" dirty="0" smtClean="0">
                <a:solidFill>
                  <a:srgbClr val="C00000"/>
                </a:solidFill>
              </a:rPr>
              <a:t> multiplex/</a:t>
            </a:r>
            <a:r>
              <a:rPr lang="en-US" sz="2600" dirty="0" err="1" smtClean="0">
                <a:solidFill>
                  <a:srgbClr val="C00000"/>
                </a:solidFill>
              </a:rPr>
              <a:t>vasculitis</a:t>
            </a:r>
            <a:endParaRPr lang="en-US" sz="2600" dirty="0" smtClean="0">
              <a:solidFill>
                <a:srgbClr val="C0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CSF </a:t>
            </a:r>
            <a:r>
              <a:rPr lang="en-US" sz="2600" dirty="0" err="1" smtClean="0">
                <a:solidFill>
                  <a:srgbClr val="002060"/>
                </a:solidFill>
              </a:rPr>
              <a:t>pleocytosis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Infectious disorders: viral, HIV, </a:t>
            </a:r>
            <a:r>
              <a:rPr lang="en-US" sz="2600" dirty="0" err="1" smtClean="0">
                <a:solidFill>
                  <a:srgbClr val="C00000"/>
                </a:solidFill>
              </a:rPr>
              <a:t>lyme</a:t>
            </a:r>
            <a:r>
              <a:rPr lang="en-US" sz="2600" dirty="0" smtClean="0">
                <a:solidFill>
                  <a:srgbClr val="C00000"/>
                </a:solidFill>
              </a:rPr>
              <a:t>, poliomyelitis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Very slow nerve conduction velocities, multiple relapses or chronic course -&gt; </a:t>
            </a:r>
            <a:r>
              <a:rPr lang="en-US" sz="2600" dirty="0" smtClean="0">
                <a:solidFill>
                  <a:srgbClr val="C00000"/>
                </a:solidFill>
              </a:rPr>
              <a:t>CIDP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Persistent abdominal pain and psychiatric signs </a:t>
            </a: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 Acute intermittent </a:t>
            </a:r>
            <a:r>
              <a:rPr lang="en-US" sz="2600" dirty="0" err="1" smtClean="0">
                <a:solidFill>
                  <a:srgbClr val="C00000"/>
                </a:solidFill>
                <a:sym typeface="Wingdings" pitchFamily="2" charset="2"/>
              </a:rPr>
              <a:t>porphyria</a:t>
            </a:r>
            <a:endParaRPr lang="en-US" sz="26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Management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General: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Recommend admission for observation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Can deteriorate rapidly in first days of presentation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M&amp;M: Respiratory failure, </a:t>
            </a:r>
            <a:r>
              <a:rPr lang="en-CA" dirty="0" err="1" smtClean="0">
                <a:solidFill>
                  <a:srgbClr val="002060"/>
                </a:solidFill>
              </a:rPr>
              <a:t>dysautonomia</a:t>
            </a:r>
            <a:endParaRPr lang="en-CA" dirty="0" smtClean="0">
              <a:solidFill>
                <a:srgbClr val="002060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25% </a:t>
            </a:r>
            <a:r>
              <a:rPr lang="en-CA" dirty="0" smtClean="0"/>
              <a:t>will require </a:t>
            </a:r>
            <a:r>
              <a:rPr lang="en-CA" dirty="0" smtClean="0">
                <a:solidFill>
                  <a:srgbClr val="C00000"/>
                </a:solidFill>
              </a:rPr>
              <a:t>mechanical ventilation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C00000"/>
                </a:solidFill>
              </a:rPr>
              <a:t>Respiratory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Measure MIP/MEP/FVC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Decision to </a:t>
            </a:r>
            <a:r>
              <a:rPr lang="en-CA" dirty="0" err="1" smtClean="0">
                <a:solidFill>
                  <a:srgbClr val="002060"/>
                </a:solidFill>
              </a:rPr>
              <a:t>intubate</a:t>
            </a:r>
            <a:r>
              <a:rPr lang="en-CA" dirty="0" smtClean="0">
                <a:solidFill>
                  <a:srgbClr val="002060"/>
                </a:solidFill>
              </a:rPr>
              <a:t> should be based on downward trend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Other measures of respiratory status same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Counting to 20, strength of NF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Course and Prognosis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Progressive symptoms </a:t>
            </a:r>
            <a:r>
              <a:rPr lang="en-US" dirty="0" smtClean="0">
                <a:solidFill>
                  <a:srgbClr val="002060"/>
                </a:solidFill>
              </a:rPr>
              <a:t>: 1-4 weeks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Plateau: </a:t>
            </a:r>
            <a:r>
              <a:rPr lang="en-US" dirty="0" smtClean="0">
                <a:solidFill>
                  <a:srgbClr val="002060"/>
                </a:solidFill>
              </a:rPr>
              <a:t>2-4 weeks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Recovery:</a:t>
            </a:r>
            <a:r>
              <a:rPr lang="en-US" dirty="0" smtClean="0">
                <a:solidFill>
                  <a:srgbClr val="002060"/>
                </a:solidFill>
              </a:rPr>
              <a:t> A few weeks to months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Recurrence:</a:t>
            </a:r>
            <a:r>
              <a:rPr lang="en-US" dirty="0" smtClean="0">
                <a:solidFill>
                  <a:srgbClr val="002060"/>
                </a:solidFill>
              </a:rPr>
              <a:t> 5-10%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Mortality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3-5%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Cardiac arrest, ARDS, PTX, </a:t>
            </a:r>
            <a:r>
              <a:rPr lang="en-US" dirty="0" err="1" smtClean="0">
                <a:solidFill>
                  <a:srgbClr val="002060"/>
                </a:solidFill>
              </a:rPr>
              <a:t>HemoTX</a:t>
            </a:r>
            <a:r>
              <a:rPr lang="en-US" dirty="0" smtClean="0">
                <a:solidFill>
                  <a:srgbClr val="002060"/>
                </a:solidFill>
              </a:rPr>
              <a:t>, 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Pronounced disability</a:t>
            </a:r>
            <a:r>
              <a:rPr lang="en-US" dirty="0" smtClean="0">
                <a:solidFill>
                  <a:srgbClr val="002060"/>
                </a:solidFill>
              </a:rPr>
              <a:t>: 10%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Clinical prognostic indicators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Greater age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Rapid evolution; early and prolonged </a:t>
            </a:r>
            <a:r>
              <a:rPr lang="en-US" dirty="0" err="1" smtClean="0">
                <a:solidFill>
                  <a:srgbClr val="002060"/>
                </a:solidFill>
              </a:rPr>
              <a:t>ventilatory</a:t>
            </a:r>
            <a:r>
              <a:rPr lang="en-US" dirty="0" smtClean="0">
                <a:solidFill>
                  <a:srgbClr val="002060"/>
                </a:solidFill>
              </a:rPr>
              <a:t> assistance, rapid course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Lack of treatment with IVIG or plasma exchange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Laboratory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EMG: severely reduced CMAP and widespread </a:t>
            </a:r>
            <a:r>
              <a:rPr lang="en-US" dirty="0" err="1" smtClean="0">
                <a:solidFill>
                  <a:srgbClr val="002060"/>
                </a:solidFill>
              </a:rPr>
              <a:t>denervation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Dysautonomia</a:t>
            </a:r>
            <a:endParaRPr lang="en-CA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10% develop hypotension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Volume, +/- </a:t>
            </a:r>
            <a:r>
              <a:rPr lang="en-CA" dirty="0" err="1" smtClean="0">
                <a:solidFill>
                  <a:srgbClr val="002060"/>
                </a:solidFill>
              </a:rPr>
              <a:t>pressors</a:t>
            </a:r>
            <a:endParaRPr lang="en-CA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Hypertension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IV </a:t>
            </a:r>
            <a:r>
              <a:rPr lang="en-CA" dirty="0" err="1" smtClean="0">
                <a:solidFill>
                  <a:srgbClr val="002060"/>
                </a:solidFill>
              </a:rPr>
              <a:t>labetolol</a:t>
            </a:r>
            <a:endParaRPr lang="en-CA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Other complications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Adynamic</a:t>
            </a:r>
            <a:r>
              <a:rPr lang="en-CA" dirty="0" smtClean="0">
                <a:solidFill>
                  <a:srgbClr val="002060"/>
                </a:solidFill>
              </a:rPr>
              <a:t> </a:t>
            </a:r>
            <a:r>
              <a:rPr lang="en-CA" dirty="0" err="1" smtClean="0">
                <a:solidFill>
                  <a:srgbClr val="002060"/>
                </a:solidFill>
              </a:rPr>
              <a:t>ileus</a:t>
            </a:r>
            <a:r>
              <a:rPr lang="en-CA" dirty="0" smtClean="0">
                <a:solidFill>
                  <a:srgbClr val="002060"/>
                </a:solidFill>
              </a:rPr>
              <a:t>, </a:t>
            </a:r>
            <a:r>
              <a:rPr lang="en-CA" dirty="0" err="1" smtClean="0">
                <a:solidFill>
                  <a:srgbClr val="002060"/>
                </a:solidFill>
              </a:rPr>
              <a:t>PE,Aspiration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PLEX and IVIG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No difference in efficacy between the two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Indications for prompt initiation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Respiratory failure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Bulbar involvement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Inability to walk without assistance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Usually see these signs day 5-10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May occur anywhere from day 1 – week 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Steroids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C00000"/>
                </a:solidFill>
              </a:rPr>
              <a:t>No proven benefit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CA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3382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Dose: 0.4 gm/kg/day x 5 consecutive days</a:t>
            </a:r>
          </a:p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Easier </a:t>
            </a:r>
            <a:r>
              <a:rPr lang="en-CA" dirty="0" smtClean="0">
                <a:solidFill>
                  <a:srgbClr val="002060"/>
                </a:solidFill>
              </a:rPr>
              <a:t>to administer</a:t>
            </a:r>
          </a:p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Rare complications</a:t>
            </a:r>
          </a:p>
          <a:p>
            <a:pPr lvl="1" eaLnBrk="1" hangingPunct="1"/>
            <a:r>
              <a:rPr lang="en-CA" dirty="0" smtClean="0">
                <a:solidFill>
                  <a:srgbClr val="002060"/>
                </a:solidFill>
              </a:rPr>
              <a:t>Renal failure, </a:t>
            </a:r>
            <a:r>
              <a:rPr lang="en-CA" dirty="0" err="1" smtClean="0">
                <a:solidFill>
                  <a:srgbClr val="002060"/>
                </a:solidFill>
              </a:rPr>
              <a:t>proteinuria</a:t>
            </a:r>
            <a:r>
              <a:rPr lang="en-CA" dirty="0" smtClean="0">
                <a:solidFill>
                  <a:srgbClr val="002060"/>
                </a:solidFill>
              </a:rPr>
              <a:t>, pulmonary edema</a:t>
            </a:r>
          </a:p>
          <a:p>
            <a:pPr lvl="1" eaLnBrk="1" hangingPunct="1"/>
            <a:r>
              <a:rPr lang="en-CA" dirty="0" err="1" smtClean="0">
                <a:solidFill>
                  <a:srgbClr val="002060"/>
                </a:solidFill>
              </a:rPr>
              <a:t>Asceptic</a:t>
            </a:r>
            <a:r>
              <a:rPr lang="en-CA" dirty="0" smtClean="0">
                <a:solidFill>
                  <a:srgbClr val="002060"/>
                </a:solidFill>
              </a:rPr>
              <a:t> meningitis</a:t>
            </a:r>
          </a:p>
          <a:p>
            <a:pPr lvl="1" eaLnBrk="1" hangingPunct="1"/>
            <a:r>
              <a:rPr lang="en-CA" dirty="0" smtClean="0">
                <a:solidFill>
                  <a:srgbClr val="002060"/>
                </a:solidFill>
              </a:rPr>
              <a:t>Anaphylaxis in </a:t>
            </a:r>
            <a:r>
              <a:rPr lang="en-CA" dirty="0" err="1" smtClean="0">
                <a:solidFill>
                  <a:srgbClr val="002060"/>
                </a:solidFill>
              </a:rPr>
              <a:t>IgA</a:t>
            </a:r>
            <a:r>
              <a:rPr lang="en-CA" dirty="0" smtClean="0">
                <a:solidFill>
                  <a:srgbClr val="002060"/>
                </a:solidFill>
              </a:rPr>
              <a:t> deficiency</a:t>
            </a:r>
          </a:p>
          <a:p>
            <a:pPr eaLnBrk="1" hangingPunct="1"/>
            <a:endParaRPr lang="en-CA" dirty="0" smtClean="0">
              <a:solidFill>
                <a:srgbClr val="00206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Management: </a:t>
            </a:r>
            <a:r>
              <a:rPr lang="en-CA" dirty="0" smtClean="0">
                <a:solidFill>
                  <a:srgbClr val="C00000"/>
                </a:solidFill>
              </a:rPr>
              <a:t>IVIG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rgbClr val="002060"/>
                </a:solidFill>
              </a:rPr>
              <a:t>Regimen: </a:t>
            </a:r>
            <a:r>
              <a:rPr lang="en-CA" dirty="0" smtClean="0">
                <a:solidFill>
                  <a:srgbClr val="002060"/>
                </a:solidFill>
              </a:rPr>
              <a:t>4-6 </a:t>
            </a:r>
            <a:r>
              <a:rPr lang="en-CA" dirty="0" smtClean="0">
                <a:solidFill>
                  <a:srgbClr val="002060"/>
                </a:solidFill>
              </a:rPr>
              <a:t>(2L plasma)treatments </a:t>
            </a:r>
            <a:r>
              <a:rPr lang="en-CA" dirty="0" smtClean="0">
                <a:solidFill>
                  <a:srgbClr val="002060"/>
                </a:solidFill>
              </a:rPr>
              <a:t>on alternate days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Established usefulness in evolving phase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If treated within 2 wks onset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Decrease in LOS, ventilation, time to independent ambulation by approx. half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rgbClr val="002060"/>
                </a:solidFill>
              </a:rPr>
              <a:t>Value less clear if started later than 2 wks after initial symptoms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rgbClr val="002060"/>
                </a:solidFill>
              </a:rPr>
              <a:t>Predictors of response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solidFill>
                  <a:srgbClr val="002060"/>
                </a:solidFill>
              </a:rPr>
              <a:t>Preservation of motor CMAP amplitudes pre-PLEX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Management: </a:t>
            </a:r>
            <a:r>
              <a:rPr lang="en-CA" dirty="0" smtClean="0">
                <a:solidFill>
                  <a:srgbClr val="C00000"/>
                </a:solidFill>
              </a:rPr>
              <a:t>PEX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57150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b="1" dirty="0" smtClean="0">
                <a:solidFill>
                  <a:srgbClr val="002060"/>
                </a:solidFill>
              </a:rPr>
              <a:t>Motor Neuron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6388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Motor Neuron Disease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2286000"/>
            <a:ext cx="8610600" cy="243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MND involves all diseases that involve selective loss of function of the </a:t>
            </a:r>
            <a:r>
              <a:rPr lang="en-US" sz="2600" b="1" dirty="0" smtClean="0">
                <a:solidFill>
                  <a:srgbClr val="002060"/>
                </a:solidFill>
              </a:rPr>
              <a:t>upper and / or lower motor neurons </a:t>
            </a:r>
            <a:r>
              <a:rPr lang="en-US" sz="2600" dirty="0" smtClean="0">
                <a:solidFill>
                  <a:srgbClr val="002060"/>
                </a:solidFill>
              </a:rPr>
              <a:t>innervating the voluntary musculature of the limbs and bulbar regions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3048000" y="1143000"/>
            <a:ext cx="32766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</a:rPr>
              <a:t>CLASSIFICATION</a:t>
            </a:r>
          </a:p>
        </p:txBody>
      </p:sp>
      <p:sp>
        <p:nvSpPr>
          <p:cNvPr id="7" name="AutoShape 42"/>
          <p:cNvSpPr>
            <a:spLocks/>
          </p:cNvSpPr>
          <p:nvPr/>
        </p:nvSpPr>
        <p:spPr bwMode="auto">
          <a:xfrm rot="16200000">
            <a:off x="4355307" y="-1264444"/>
            <a:ext cx="431800" cy="6551613"/>
          </a:xfrm>
          <a:prstGeom prst="rightBrace">
            <a:avLst>
              <a:gd name="adj1" fmla="val 12644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4572000" y="1795463"/>
            <a:ext cx="0" cy="431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6934200" y="2263774"/>
            <a:ext cx="1981201" cy="47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66CCFF"/>
                </a:solidFill>
              </a:rPr>
              <a:t>UMN + LMN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3886200" y="2263774"/>
            <a:ext cx="1371600" cy="4794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66CCFF"/>
                </a:solidFill>
              </a:rPr>
              <a:t>LMN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57200" y="2335212"/>
            <a:ext cx="1676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66CCFF"/>
                </a:solidFill>
              </a:rPr>
              <a:t>UMN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146050" y="2876550"/>
            <a:ext cx="2014538" cy="4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>
                <a:solidFill>
                  <a:schemeClr val="tx2"/>
                </a:solidFill>
              </a:rPr>
              <a:t>PLS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6911975" y="2732088"/>
            <a:ext cx="2268538" cy="4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>
                <a:solidFill>
                  <a:schemeClr val="tx2"/>
                </a:solidFill>
              </a:rPr>
              <a:t>ALS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1943100" y="2860675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Proximal hereditary motor </a:t>
            </a:r>
            <a:r>
              <a:rPr lang="en-US" sz="2000" dirty="0" err="1">
                <a:solidFill>
                  <a:schemeClr val="tx2"/>
                </a:solidFill>
              </a:rPr>
              <a:t>neuronpathy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7129463" y="3200400"/>
            <a:ext cx="1801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 dirty="0">
                <a:solidFill>
                  <a:srgbClr val="C00000"/>
                </a:solidFill>
              </a:rPr>
              <a:t>Sporadic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Adult onset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Juvenile onset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2124075" y="3595688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SMA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142875" y="3451225"/>
            <a:ext cx="2014538" cy="4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>
                <a:solidFill>
                  <a:schemeClr val="tx2"/>
                </a:solidFill>
              </a:rPr>
              <a:t>HSP</a:t>
            </a: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146050" y="4568825"/>
            <a:ext cx="2014538" cy="4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Konzo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146050" y="4013200"/>
            <a:ext cx="2014538" cy="4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Neurolathyrism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2124075" y="4027488"/>
            <a:ext cx="2628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rgbClr val="C00000"/>
                </a:solidFill>
              </a:rPr>
              <a:t>Acute infantile</a:t>
            </a:r>
          </a:p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rgbClr val="C00000"/>
                </a:solidFill>
              </a:rPr>
              <a:t>Intermediate &amp; chronic childhood</a:t>
            </a:r>
          </a:p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rgbClr val="C00000"/>
                </a:solidFill>
              </a:rPr>
              <a:t>Adult onset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2124075" y="5576888"/>
            <a:ext cx="2628900" cy="44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rgbClr val="C00000"/>
                </a:solidFill>
              </a:rPr>
              <a:t>With deafness</a:t>
            </a:r>
          </a:p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rgbClr val="C00000"/>
                </a:solidFill>
              </a:rPr>
              <a:t>Without deafness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2087563" y="4856163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Hereditary bulbar palsy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2159000" y="6080125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X linked </a:t>
            </a:r>
            <a:r>
              <a:rPr lang="en-US" sz="2000" dirty="0" err="1">
                <a:solidFill>
                  <a:schemeClr val="tx2"/>
                </a:solidFill>
              </a:rPr>
              <a:t>bulbospinal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neuronpathy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4427538" y="2894013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chemeClr val="tx2"/>
                </a:solidFill>
              </a:rPr>
              <a:t>Hexosaminidase</a:t>
            </a:r>
            <a:r>
              <a:rPr lang="en-US" sz="2000" dirty="0">
                <a:solidFill>
                  <a:schemeClr val="tx2"/>
                </a:solidFill>
              </a:rPr>
              <a:t> deficiency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4464050" y="4568825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Post-irradiation syndrome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4427538" y="3632200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MMN</a:t>
            </a:r>
          </a:p>
        </p:txBody>
      </p:sp>
      <p:sp>
        <p:nvSpPr>
          <p:cNvPr id="27" name="Text Box 67"/>
          <p:cNvSpPr txBox="1">
            <a:spLocks noChangeArrowheads="1"/>
          </p:cNvSpPr>
          <p:nvPr/>
        </p:nvSpPr>
        <p:spPr bwMode="auto">
          <a:xfrm>
            <a:off x="4427538" y="4100513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Post-polio syndrome</a:t>
            </a: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4464050" y="5287963"/>
            <a:ext cx="262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Focal, monomelic SMA</a:t>
            </a: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4498975" y="6008688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 Hopkins’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46087" y="274638"/>
            <a:ext cx="8240713" cy="8509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CA" smtClean="0"/>
              <a:t>Major Disorders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60494"/>
          <a:ext cx="9144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/>
                <a:gridCol w="6503706"/>
              </a:tblGrid>
              <a:tr h="383546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Level of motor unit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Disorders causing rapidly</a:t>
                      </a:r>
                      <a:r>
                        <a:rPr lang="en-CA" sz="2400" baseline="0" dirty="0" smtClean="0"/>
                        <a:t> progressing weakness</a:t>
                      </a:r>
                      <a:endParaRPr lang="en-CA" sz="2400" dirty="0"/>
                    </a:p>
                  </a:txBody>
                  <a:tcPr/>
                </a:tc>
              </a:tr>
              <a:tr h="662011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2"/>
                          </a:solidFill>
                        </a:rPr>
                        <a:t>Motor neuron</a:t>
                      </a:r>
                      <a:endParaRPr lang="en-CA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2"/>
                          </a:solidFill>
                        </a:rPr>
                        <a:t>ALS</a:t>
                      </a:r>
                    </a:p>
                    <a:p>
                      <a:r>
                        <a:rPr lang="en-CA" sz="2000" dirty="0" smtClean="0">
                          <a:solidFill>
                            <a:schemeClr val="tx2"/>
                          </a:solidFill>
                        </a:rPr>
                        <a:t>Poliomyelitis, West Nile virus</a:t>
                      </a: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194745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2"/>
                          </a:solidFill>
                        </a:rPr>
                        <a:t>Peripheral nerve</a:t>
                      </a:r>
                      <a:endParaRPr lang="en-CA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err="1" smtClean="0">
                          <a:solidFill>
                            <a:schemeClr val="tx2"/>
                          </a:solidFill>
                        </a:rPr>
                        <a:t>Guillain-Barre</a:t>
                      </a:r>
                      <a:r>
                        <a:rPr lang="en-CA" sz="2000" b="0" baseline="0" dirty="0" smtClean="0">
                          <a:solidFill>
                            <a:schemeClr val="tx2"/>
                          </a:solidFill>
                        </a:rPr>
                        <a:t> syndrome/AIDP</a:t>
                      </a:r>
                    </a:p>
                    <a:p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Tick paralysis</a:t>
                      </a:r>
                    </a:p>
                    <a:p>
                      <a:r>
                        <a:rPr lang="en-CA" sz="2000" baseline="0" dirty="0" err="1" smtClean="0">
                          <a:solidFill>
                            <a:schemeClr val="tx2"/>
                          </a:solidFill>
                        </a:rPr>
                        <a:t>Diphtheric</a:t>
                      </a:r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CA" sz="2000" baseline="0" dirty="0" err="1" smtClean="0">
                          <a:solidFill>
                            <a:schemeClr val="tx2"/>
                          </a:solidFill>
                        </a:rPr>
                        <a:t>porphyric</a:t>
                      </a:r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, arsenic neuropathy</a:t>
                      </a:r>
                    </a:p>
                    <a:p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Shellfish poisoning</a:t>
                      </a: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29448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2"/>
                          </a:solidFill>
                        </a:rPr>
                        <a:t>Neuromuscular</a:t>
                      </a:r>
                      <a:r>
                        <a:rPr lang="en-CA" sz="2000" b="1" baseline="0" dirty="0" smtClean="0">
                          <a:solidFill>
                            <a:schemeClr val="tx2"/>
                          </a:solidFill>
                        </a:rPr>
                        <a:t> junction</a:t>
                      </a:r>
                      <a:endParaRPr lang="en-CA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2"/>
                          </a:solidFill>
                        </a:rPr>
                        <a:t>Myasthenia gravis</a:t>
                      </a:r>
                    </a:p>
                    <a:p>
                      <a:r>
                        <a:rPr lang="en-CA" sz="2000" dirty="0" smtClean="0">
                          <a:solidFill>
                            <a:schemeClr val="tx2"/>
                          </a:solidFill>
                        </a:rPr>
                        <a:t>Botulism</a:t>
                      </a:r>
                    </a:p>
                    <a:p>
                      <a:r>
                        <a:rPr lang="en-CA" sz="2000" dirty="0" smtClean="0">
                          <a:solidFill>
                            <a:schemeClr val="tx2"/>
                          </a:solidFill>
                        </a:rPr>
                        <a:t>Lambert-Eaten</a:t>
                      </a:r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CA" sz="2000" baseline="0" dirty="0" err="1" smtClean="0">
                          <a:solidFill>
                            <a:schemeClr val="tx2"/>
                          </a:solidFill>
                        </a:rPr>
                        <a:t>myasthenic</a:t>
                      </a:r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 syndrome</a:t>
                      </a:r>
                    </a:p>
                    <a:p>
                      <a:r>
                        <a:rPr lang="en-CA" sz="2000" dirty="0" err="1" smtClean="0">
                          <a:solidFill>
                            <a:schemeClr val="tx2"/>
                          </a:solidFill>
                        </a:rPr>
                        <a:t>Hypermagnesemia</a:t>
                      </a: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472593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2"/>
                          </a:solidFill>
                        </a:rPr>
                        <a:t>Muscle</a:t>
                      </a:r>
                      <a:endParaRPr lang="en-CA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i="1" dirty="0" smtClean="0">
                          <a:solidFill>
                            <a:schemeClr val="tx2"/>
                          </a:solidFill>
                        </a:rPr>
                        <a:t>Acquired</a:t>
                      </a:r>
                      <a:r>
                        <a:rPr lang="en-CA" sz="2000" dirty="0" smtClean="0">
                          <a:solidFill>
                            <a:schemeClr val="tx2"/>
                          </a:solidFill>
                        </a:rPr>
                        <a:t>:  </a:t>
                      </a:r>
                      <a:r>
                        <a:rPr lang="en-CA" sz="2000" i="0" dirty="0" err="1" smtClean="0">
                          <a:solidFill>
                            <a:schemeClr val="tx2"/>
                          </a:solidFill>
                        </a:rPr>
                        <a:t>Dermato</a:t>
                      </a:r>
                      <a:r>
                        <a:rPr lang="en-CA" sz="2000" i="0" dirty="0" smtClean="0">
                          <a:solidFill>
                            <a:schemeClr val="tx2"/>
                          </a:solidFill>
                        </a:rPr>
                        <a:t>- and </a:t>
                      </a:r>
                      <a:r>
                        <a:rPr lang="en-CA" sz="2000" i="0" dirty="0" err="1" smtClean="0">
                          <a:solidFill>
                            <a:schemeClr val="tx2"/>
                          </a:solidFill>
                        </a:rPr>
                        <a:t>poly</a:t>
                      </a:r>
                      <a:r>
                        <a:rPr lang="en-CA" sz="2000" i="0" baseline="0" dirty="0" err="1" smtClean="0">
                          <a:solidFill>
                            <a:schemeClr val="tx2"/>
                          </a:solidFill>
                        </a:rPr>
                        <a:t>myositis</a:t>
                      </a:r>
                      <a:r>
                        <a:rPr lang="en-CA" sz="2000" i="0" baseline="0" dirty="0" smtClean="0">
                          <a:solidFill>
                            <a:schemeClr val="tx2"/>
                          </a:solidFill>
                        </a:rPr>
                        <a:t>,  </a:t>
                      </a:r>
                      <a:r>
                        <a:rPr lang="en-CA" sz="2000" i="0" dirty="0" err="1" smtClean="0">
                          <a:solidFill>
                            <a:schemeClr val="tx2"/>
                          </a:solidFill>
                        </a:rPr>
                        <a:t>Myoglobinuric</a:t>
                      </a:r>
                      <a:r>
                        <a:rPr lang="en-CA" sz="2000" i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CA" sz="2000" i="0" dirty="0" err="1" smtClean="0">
                          <a:solidFill>
                            <a:schemeClr val="tx2"/>
                          </a:solidFill>
                        </a:rPr>
                        <a:t>myopathy</a:t>
                      </a:r>
                      <a:r>
                        <a:rPr lang="en-CA" sz="2000" i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CA" sz="2000" i="0" dirty="0" err="1" smtClean="0">
                          <a:solidFill>
                            <a:schemeClr val="tx2"/>
                          </a:solidFill>
                        </a:rPr>
                        <a:t>Hypokalemic</a:t>
                      </a:r>
                      <a:r>
                        <a:rPr lang="en-CA" sz="2000" i="0" dirty="0" smtClean="0">
                          <a:solidFill>
                            <a:schemeClr val="tx2"/>
                          </a:solidFill>
                        </a:rPr>
                        <a:t> paralysis,  Toxic </a:t>
                      </a:r>
                      <a:r>
                        <a:rPr lang="en-CA" sz="2000" i="0" dirty="0" err="1" smtClean="0">
                          <a:solidFill>
                            <a:schemeClr val="tx2"/>
                          </a:solidFill>
                        </a:rPr>
                        <a:t>myopathy</a:t>
                      </a:r>
                      <a:r>
                        <a:rPr lang="en-CA" sz="2000" i="0" dirty="0" smtClean="0">
                          <a:solidFill>
                            <a:schemeClr val="tx2"/>
                          </a:solidFill>
                        </a:rPr>
                        <a:t>,  </a:t>
                      </a:r>
                      <a:r>
                        <a:rPr lang="en-CA" sz="2000" i="0" baseline="0" dirty="0" smtClean="0">
                          <a:solidFill>
                            <a:schemeClr val="tx2"/>
                          </a:solidFill>
                        </a:rPr>
                        <a:t>Acute </a:t>
                      </a:r>
                      <a:r>
                        <a:rPr lang="en-CA" sz="2000" i="0" baseline="0" dirty="0" err="1" smtClean="0">
                          <a:solidFill>
                            <a:schemeClr val="tx2"/>
                          </a:solidFill>
                        </a:rPr>
                        <a:t>myopathy</a:t>
                      </a:r>
                      <a:r>
                        <a:rPr lang="en-CA" sz="2000" i="0" baseline="0" dirty="0" smtClean="0">
                          <a:solidFill>
                            <a:schemeClr val="tx2"/>
                          </a:solidFill>
                        </a:rPr>
                        <a:t> of intensive care</a:t>
                      </a:r>
                    </a:p>
                    <a:p>
                      <a:r>
                        <a:rPr lang="en-CA" sz="2000" i="1" baseline="0" dirty="0" smtClean="0">
                          <a:solidFill>
                            <a:schemeClr val="tx2"/>
                          </a:solidFill>
                        </a:rPr>
                        <a:t>Genetic disorders</a:t>
                      </a:r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: X-linked dystrophies, </a:t>
                      </a:r>
                      <a:r>
                        <a:rPr lang="en-CA" sz="2000" baseline="0" dirty="0" err="1" smtClean="0">
                          <a:solidFill>
                            <a:schemeClr val="tx2"/>
                          </a:solidFill>
                        </a:rPr>
                        <a:t>myotonic</a:t>
                      </a:r>
                      <a:r>
                        <a:rPr lang="en-CA" sz="2000" baseline="0" dirty="0" smtClean="0">
                          <a:solidFill>
                            <a:schemeClr val="tx2"/>
                          </a:solidFill>
                        </a:rPr>
                        <a:t> dystrophy, acid maltase deficiency, mitochondrial</a:t>
                      </a: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Amyotrophic Lateral Sclerosis ALS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motor neurons in the cortex, brainstem and spinal cord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 of upper motor neuron and lower motor neuron findings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Weakness, atrophy,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fasciculations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Slurred speech, difficulty swallowing, shortness of breath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start in any extremity or the bulbar musculature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Relentlessly progressive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2362200"/>
            <a:ext cx="82296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50 % dead in 3 years, 80% dead in 5 years, 5-10% live more than 10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Death usually from respiratory failure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Etiology still only theoretical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Excess glutamate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Oxidative stress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radicals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Mitochondrial dysfunction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5-10%</a:t>
            </a:r>
            <a:r>
              <a:rPr lang="en-US" sz="2600" dirty="0" smtClean="0">
                <a:solidFill>
                  <a:srgbClr val="002060"/>
                </a:solidFill>
              </a:rPr>
              <a:t> have inherited disease (SOD-1) gene defect 20%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Amyotrophic Lateral Sclerosis ALS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1054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Treatment in 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Riluzole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Antiglutamate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agent </a:t>
            </a:r>
            <a:r>
              <a:rPr lang="en-US" sz="2600" dirty="0" smtClean="0">
                <a:solidFill>
                  <a:srgbClr val="002060"/>
                </a:solidFill>
              </a:rPr>
              <a:t>(50 mg bid)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600" dirty="0" smtClean="0">
                <a:solidFill>
                  <a:srgbClr val="002060"/>
                </a:solidFill>
              </a:rPr>
              <a:t>Modest benefits (decrease need for </a:t>
            </a:r>
            <a:r>
              <a:rPr lang="en-US" sz="2600" dirty="0" err="1" smtClean="0">
                <a:solidFill>
                  <a:srgbClr val="002060"/>
                </a:solidFill>
              </a:rPr>
              <a:t>tracheostomy</a:t>
            </a:r>
            <a:r>
              <a:rPr lang="en-US" sz="2600" dirty="0" smtClean="0">
                <a:solidFill>
                  <a:srgbClr val="002060"/>
                </a:solidFill>
              </a:rPr>
              <a:t> 56.8%  after 18 months </a:t>
            </a:r>
            <a:r>
              <a:rPr lang="en-US" sz="2600" dirty="0" err="1" smtClean="0">
                <a:solidFill>
                  <a:srgbClr val="002060"/>
                </a:solidFill>
              </a:rPr>
              <a:t>vs</a:t>
            </a:r>
            <a:r>
              <a:rPr lang="en-US" sz="2600" dirty="0" smtClean="0">
                <a:solidFill>
                  <a:srgbClr val="002060"/>
                </a:solidFill>
              </a:rPr>
              <a:t> 50.4% for placebo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Only agent with proven efficacy</a:t>
            </a:r>
          </a:p>
          <a:p>
            <a:pPr algn="just">
              <a:lnSpc>
                <a:spcPct val="130000"/>
              </a:lnSpc>
            </a:pPr>
            <a:r>
              <a:rPr lang="en-US" sz="2400" i="1" dirty="0" smtClean="0"/>
              <a:t>        -  </a:t>
            </a:r>
            <a:r>
              <a:rPr lang="en-US" sz="2600" dirty="0" smtClean="0">
                <a:solidFill>
                  <a:srgbClr val="C00000"/>
                </a:solidFill>
              </a:rPr>
              <a:t>Adverse effects</a:t>
            </a:r>
            <a:r>
              <a:rPr lang="en-US" sz="2600" dirty="0" smtClean="0">
                <a:solidFill>
                  <a:srgbClr val="002060"/>
                </a:solidFill>
              </a:rPr>
              <a:t>; asthma, </a:t>
            </a:r>
            <a:r>
              <a:rPr lang="en-US" sz="2600" dirty="0" err="1" smtClean="0">
                <a:solidFill>
                  <a:srgbClr val="002060"/>
                </a:solidFill>
              </a:rPr>
              <a:t>nausea,Dizziness</a:t>
            </a:r>
            <a:r>
              <a:rPr lang="en-US" sz="2600" dirty="0" smtClean="0">
                <a:solidFill>
                  <a:srgbClr val="002060"/>
                </a:solidFill>
              </a:rPr>
              <a:t>,   		</a:t>
            </a:r>
            <a:r>
              <a:rPr lang="en-US" sz="2600" dirty="0" err="1" smtClean="0">
                <a:solidFill>
                  <a:srgbClr val="002060"/>
                </a:solidFill>
              </a:rPr>
              <a:t>granulocytopenia</a:t>
            </a:r>
            <a:r>
              <a:rPr lang="en-US" sz="2600" dirty="0" smtClean="0">
                <a:solidFill>
                  <a:srgbClr val="002060"/>
                </a:solidFill>
              </a:rPr>
              <a:t>, increase liver enzymes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factors,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immunosuppressants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vitamins E &amp; 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Supportive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Treatment in ALS : </a:t>
            </a:r>
            <a:r>
              <a:rPr lang="en-US" dirty="0" smtClean="0">
                <a:solidFill>
                  <a:srgbClr val="C00000"/>
                </a:solidFill>
              </a:rPr>
              <a:t>Symptomatic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2347383"/>
            <a:ext cx="8280400" cy="40534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1. SIALOORHEA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Amitriptyline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,  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Benzotropine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,  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Trihexaphenidyl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HCL 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Transdermal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hyoscine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scopalamine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Propranolol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decrease  thick mucus production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 Physical measures: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              Suction machine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              Manual assisted coughing techniques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              In-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Exsufflator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cough machine</a:t>
            </a:r>
          </a:p>
          <a:p>
            <a:pPr algn="just">
              <a:lnSpc>
                <a:spcPct val="11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 External beam irradiation to a single parotid gland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Treatment in ALS : </a:t>
            </a:r>
            <a:r>
              <a:rPr lang="en-US" dirty="0" smtClean="0">
                <a:solidFill>
                  <a:srgbClr val="C00000"/>
                </a:solidFill>
              </a:rPr>
              <a:t>Symptomatic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200" y="1888153"/>
            <a:ext cx="7488237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NUTRITION &amp; DYSPHAGIA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    Modification of the food &amp; fluid consistency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    Coaching by speech pathologist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    PEG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RESPIRATORY INSUFFICIENCY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002060"/>
                </a:solidFill>
              </a:rPr>
              <a:t>   Non invasive </a:t>
            </a:r>
            <a:r>
              <a:rPr lang="en-US" sz="2600" dirty="0" err="1" smtClean="0">
                <a:solidFill>
                  <a:srgbClr val="002060"/>
                </a:solidFill>
              </a:rPr>
              <a:t>vetillatory</a:t>
            </a:r>
            <a:r>
              <a:rPr lang="en-US" sz="2600" dirty="0" smtClean="0">
                <a:solidFill>
                  <a:srgbClr val="002060"/>
                </a:solidFill>
              </a:rPr>
              <a:t> support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002060"/>
                </a:solidFill>
              </a:rPr>
              <a:t>   Respiratory therapist consultation 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002060"/>
                </a:solidFill>
              </a:rPr>
              <a:t>   </a:t>
            </a:r>
            <a:r>
              <a:rPr lang="en-US" sz="2600" dirty="0" err="1" smtClean="0">
                <a:solidFill>
                  <a:srgbClr val="002060"/>
                </a:solidFill>
              </a:rPr>
              <a:t>Ventillatory</a:t>
            </a:r>
            <a:r>
              <a:rPr lang="en-US" sz="2600" dirty="0" smtClean="0">
                <a:solidFill>
                  <a:srgbClr val="002060"/>
                </a:solidFill>
              </a:rPr>
              <a:t> assisted respiration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Treatment in ALS : </a:t>
            </a:r>
            <a:r>
              <a:rPr lang="en-US" dirty="0" smtClean="0">
                <a:solidFill>
                  <a:srgbClr val="C00000"/>
                </a:solidFill>
              </a:rPr>
              <a:t>Symptomatic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28675" y="1916113"/>
            <a:ext cx="7488238" cy="47736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ANTI- SPASTISITY</a:t>
            </a:r>
          </a:p>
          <a:p>
            <a:pPr algn="just">
              <a:lnSpc>
                <a:spcPct val="14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Baclofen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Tizanidine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Diazepam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Dantrolene</a:t>
            </a:r>
            <a:endParaRPr lang="en-US" sz="26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4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Streching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-exercise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FASCICULATION 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Lorazepam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,  Decrease  caffeine &amp;nicotine intake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PAIN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NSAIDs  Anticonvulsant 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Tegretol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Phenytoin</a:t>
            </a:r>
            <a:endParaRPr lang="en-US" sz="260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2600" dirty="0" err="1" smtClean="0">
                <a:solidFill>
                  <a:srgbClr val="002060"/>
                </a:solidFill>
                <a:latin typeface="+mn-lt"/>
              </a:rPr>
              <a:t>Tricyclic</a:t>
            </a:r>
            <a:r>
              <a:rPr lang="en-US" sz="2600" dirty="0" smtClean="0">
                <a:solidFill>
                  <a:srgbClr val="002060"/>
                </a:solidFill>
                <a:latin typeface="+mn-lt"/>
              </a:rPr>
              <a:t> antidepressant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8200" y="1905000"/>
            <a:ext cx="67818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CA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Summary</a:t>
            </a:r>
            <a:endParaRPr lang="en-CA" sz="9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Localisation of the Disorders</a:t>
            </a:r>
          </a:p>
        </p:txBody>
      </p:sp>
      <p:graphicFrame>
        <p:nvGraphicFramePr>
          <p:cNvPr id="3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611188" y="2492375"/>
          <a:ext cx="8136904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752528"/>
              </a:tblGrid>
              <a:tr h="564749"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Level of motor unit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Key Clinical Feature</a:t>
                      </a:r>
                      <a:endParaRPr lang="en-CA" sz="2200" dirty="0"/>
                    </a:p>
                  </a:txBody>
                  <a:tcPr/>
                </a:tc>
              </a:tr>
              <a:tr h="1553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1" dirty="0" smtClean="0">
                          <a:solidFill>
                            <a:srgbClr val="002060"/>
                          </a:solidFill>
                        </a:rPr>
                        <a:t>Motor neuron</a:t>
                      </a:r>
                    </a:p>
                    <a:p>
                      <a:endParaRPr lang="en-CA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>
                          <a:solidFill>
                            <a:srgbClr val="002060"/>
                          </a:solidFill>
                        </a:rPr>
                        <a:t>Predominantly</a:t>
                      </a: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 motor signs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Often asymmetric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Occasional sensory signs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DTRs may be increased if ALS</a:t>
                      </a:r>
                      <a:endParaRPr lang="en-CA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53829">
                <a:tc>
                  <a:txBody>
                    <a:bodyPr/>
                    <a:lstStyle/>
                    <a:p>
                      <a:r>
                        <a:rPr lang="en-CA" sz="2200" b="1" dirty="0" smtClean="0">
                          <a:solidFill>
                            <a:srgbClr val="002060"/>
                          </a:solidFill>
                        </a:rPr>
                        <a:t>Peripheral nerve</a:t>
                      </a:r>
                      <a:endParaRPr lang="en-CA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>
                          <a:solidFill>
                            <a:srgbClr val="002060"/>
                          </a:solidFill>
                        </a:rPr>
                        <a:t>Weakness</a:t>
                      </a: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 and sensory signs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+/- autonomic signs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+/- cranial muscles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DTRs reduced or lost</a:t>
                      </a:r>
                      <a:endParaRPr lang="en-CA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>
                <a:solidFill>
                  <a:srgbClr val="002060"/>
                </a:solidFill>
              </a:rPr>
              <a:t>Localisation of the Disorders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229600" cy="500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4906888"/>
              </a:tblGrid>
              <a:tr h="45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smtClean="0"/>
                        <a:t>Level of motor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Key Clinical Features</a:t>
                      </a:r>
                      <a:endParaRPr lang="en-CA" sz="2200" dirty="0"/>
                    </a:p>
                  </a:txBody>
                  <a:tcPr/>
                </a:tc>
              </a:tr>
              <a:tr h="2150800">
                <a:tc>
                  <a:txBody>
                    <a:bodyPr/>
                    <a:lstStyle/>
                    <a:p>
                      <a:r>
                        <a:rPr lang="en-CA" sz="2200" b="1" dirty="0" smtClean="0">
                          <a:solidFill>
                            <a:srgbClr val="002060"/>
                          </a:solidFill>
                        </a:rPr>
                        <a:t>Neuromuscular junction</a:t>
                      </a:r>
                      <a:endParaRPr lang="en-CA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>
                          <a:solidFill>
                            <a:srgbClr val="002060"/>
                          </a:solidFill>
                        </a:rPr>
                        <a:t>Involve</a:t>
                      </a: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 cranial, limb girdle, proximal muscles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+/- respiratory muscles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Normal sensation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(If </a:t>
                      </a:r>
                      <a:r>
                        <a:rPr lang="en-CA" sz="2200" baseline="0" dirty="0" err="1" smtClean="0">
                          <a:solidFill>
                            <a:srgbClr val="002060"/>
                          </a:solidFill>
                        </a:rPr>
                        <a:t>presynaptic</a:t>
                      </a: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: +</a:t>
                      </a:r>
                      <a:r>
                        <a:rPr lang="en-CA" sz="2200" baseline="0" dirty="0" err="1" smtClean="0">
                          <a:solidFill>
                            <a:srgbClr val="002060"/>
                          </a:solidFill>
                        </a:rPr>
                        <a:t>ve</a:t>
                      </a: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 autonomic signs and post-exercise increase in strength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If post-synaptic: fatigability)</a:t>
                      </a:r>
                    </a:p>
                  </a:txBody>
                  <a:tcPr/>
                </a:tc>
              </a:tr>
              <a:tr h="1811200">
                <a:tc>
                  <a:txBody>
                    <a:bodyPr/>
                    <a:lstStyle/>
                    <a:p>
                      <a:r>
                        <a:rPr lang="en-CA" sz="2200" b="1" dirty="0" smtClean="0">
                          <a:solidFill>
                            <a:srgbClr val="002060"/>
                          </a:solidFill>
                        </a:rPr>
                        <a:t>Muscle</a:t>
                      </a:r>
                      <a:endParaRPr lang="en-CA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>
                          <a:solidFill>
                            <a:srgbClr val="002060"/>
                          </a:solidFill>
                        </a:rPr>
                        <a:t>Predilection for neck, limb girdle, proximal muscles</a:t>
                      </a:r>
                    </a:p>
                    <a:p>
                      <a:r>
                        <a:rPr lang="en-CA" sz="2200" dirty="0" smtClean="0">
                          <a:solidFill>
                            <a:srgbClr val="002060"/>
                          </a:solidFill>
                        </a:rPr>
                        <a:t>Normal sensation</a:t>
                      </a:r>
                    </a:p>
                    <a:p>
                      <a:r>
                        <a:rPr lang="en-CA" sz="2200" dirty="0" smtClean="0">
                          <a:solidFill>
                            <a:srgbClr val="002060"/>
                          </a:solidFill>
                        </a:rPr>
                        <a:t>Possible </a:t>
                      </a:r>
                      <a:r>
                        <a:rPr lang="en-CA" sz="2200" dirty="0" err="1" smtClean="0">
                          <a:solidFill>
                            <a:srgbClr val="002060"/>
                          </a:solidFill>
                        </a:rPr>
                        <a:t>cardiomyopathy</a:t>
                      </a:r>
                      <a:endParaRPr lang="en-CA" sz="22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CA" sz="2200" dirty="0" smtClean="0">
                          <a:solidFill>
                            <a:srgbClr val="002060"/>
                          </a:solidFill>
                        </a:rPr>
                        <a:t>Occasional</a:t>
                      </a: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CA" sz="2200" baseline="0" dirty="0" err="1" smtClean="0">
                          <a:solidFill>
                            <a:srgbClr val="002060"/>
                          </a:solidFill>
                        </a:rPr>
                        <a:t>resp</a:t>
                      </a:r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 muscle involvement</a:t>
                      </a:r>
                    </a:p>
                    <a:p>
                      <a:r>
                        <a:rPr lang="en-CA" sz="2200" baseline="0" dirty="0" smtClean="0">
                          <a:solidFill>
                            <a:srgbClr val="002060"/>
                          </a:solidFill>
                        </a:rPr>
                        <a:t>Possible risk of </a:t>
                      </a:r>
                      <a:r>
                        <a:rPr lang="en-CA" sz="2200" baseline="0" dirty="0" err="1" smtClean="0">
                          <a:solidFill>
                            <a:srgbClr val="002060"/>
                          </a:solidFill>
                        </a:rPr>
                        <a:t>myoglobinuria</a:t>
                      </a:r>
                      <a:endParaRPr lang="en-CA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716"/>
          <a:stretch>
            <a:fillRect/>
          </a:stretch>
        </p:blipFill>
        <p:spPr>
          <a:xfrm>
            <a:off x="0" y="1143000"/>
            <a:ext cx="914399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CA" dirty="0" smtClean="0"/>
              <a:t>Localisation of the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 bwMode="auto">
          <a:xfrm>
            <a:off x="3581400" y="2514600"/>
            <a:ext cx="52578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Muscle Disorders</a:t>
            </a:r>
            <a:endParaRPr kumimoji="0" lang="en-US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358" y="0"/>
            <a:ext cx="6237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2514600"/>
            <a:ext cx="266700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EMG of the diaphragm.</a:t>
            </a:r>
          </a:p>
          <a:p>
            <a:r>
              <a:rPr lang="en-US" dirty="0">
                <a:solidFill>
                  <a:srgbClr val="C00000"/>
                </a:solidFill>
              </a:rPr>
              <a:t>Left side shows the </a:t>
            </a:r>
            <a:r>
              <a:rPr lang="en-US" dirty="0" smtClean="0">
                <a:solidFill>
                  <a:srgbClr val="C00000"/>
                </a:solidFill>
              </a:rPr>
              <a:t>anatomic course </a:t>
            </a:r>
            <a:r>
              <a:rPr lang="en-US" dirty="0">
                <a:solidFill>
                  <a:srgbClr val="C00000"/>
                </a:solidFill>
              </a:rPr>
              <a:t>of the nerve. The </a:t>
            </a:r>
            <a:r>
              <a:rPr lang="en-US" dirty="0" smtClean="0">
                <a:solidFill>
                  <a:srgbClr val="C00000"/>
                </a:solidFill>
              </a:rPr>
              <a:t>right side </a:t>
            </a:r>
            <a:r>
              <a:rPr lang="en-US" dirty="0">
                <a:solidFill>
                  <a:srgbClr val="C00000"/>
                </a:solidFill>
              </a:rPr>
              <a:t>shows the position of </a:t>
            </a:r>
            <a:r>
              <a:rPr lang="en-US" dirty="0" smtClean="0">
                <a:solidFill>
                  <a:srgbClr val="C00000"/>
                </a:solidFill>
              </a:rPr>
              <a:t>the patient </a:t>
            </a:r>
            <a:r>
              <a:rPr lang="en-US" dirty="0">
                <a:solidFill>
                  <a:srgbClr val="C00000"/>
                </a:solidFill>
              </a:rPr>
              <a:t>and examiner during </a:t>
            </a:r>
            <a:r>
              <a:rPr lang="en-US" dirty="0" smtClean="0">
                <a:solidFill>
                  <a:srgbClr val="C00000"/>
                </a:solidFill>
              </a:rPr>
              <a:t>the EMG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8200" y="1905000"/>
            <a:ext cx="67818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CA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/>
          <p:cNvSpPr txBox="1">
            <a:spLocks/>
          </p:cNvSpPr>
          <p:nvPr/>
        </p:nvSpPr>
        <p:spPr bwMode="auto">
          <a:xfrm>
            <a:off x="381000" y="2362200"/>
            <a:ext cx="8443664" cy="3582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Muscles are </a:t>
            </a:r>
            <a:r>
              <a:rPr kumimoji="0" lang="en-US" sz="4400" b="0" i="0" u="none" strike="noStrike" kern="1200" cap="none" spc="150" normalizeH="0" baseline="0" noProof="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not equally </a:t>
            </a:r>
            <a:r>
              <a:rPr kumimoji="0" lang="en-US" sz="4400" b="0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susceptible to disease, despite the apparent similarity of their structure</a:t>
            </a:r>
            <a:endParaRPr kumimoji="0" lang="en-US" sz="4400" b="0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685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Classification of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Myopathies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1"/>
          <p:cNvSpPr>
            <a:spLocks noGrp="1"/>
          </p:cNvSpPr>
          <p:nvPr>
            <p:ph idx="1"/>
          </p:nvPr>
        </p:nvSpPr>
        <p:spPr>
          <a:xfrm>
            <a:off x="1143000" y="2286000"/>
            <a:ext cx="33528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Inherited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    Muscular dystrophies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    </a:t>
            </a:r>
            <a:r>
              <a:rPr lang="en-US" dirty="0" err="1" smtClean="0"/>
              <a:t>Myotonic</a:t>
            </a:r>
            <a:r>
              <a:rPr lang="en-US" dirty="0" smtClean="0"/>
              <a:t> dystrophy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    Congenital </a:t>
            </a:r>
            <a:r>
              <a:rPr lang="en-US" dirty="0" err="1" smtClean="0"/>
              <a:t>myopathies</a:t>
            </a:r>
            <a:endParaRPr lang="en-US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    </a:t>
            </a:r>
            <a:r>
              <a:rPr lang="en-US" dirty="0" err="1" smtClean="0"/>
              <a:t>Channelopathies</a:t>
            </a:r>
            <a:endParaRPr lang="en-US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    Primary metabolic disorders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    Congenital </a:t>
            </a:r>
            <a:r>
              <a:rPr lang="en-US" dirty="0" err="1" smtClean="0"/>
              <a:t>myasthenic</a:t>
            </a:r>
            <a:r>
              <a:rPr lang="en-US" dirty="0" smtClean="0"/>
              <a:t> syndromes 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E01CEC3C-F46C-4D4E-84DF-5731E9ED150C}" type="datetime1">
              <a:rPr lang="en-US" smtClean="0"/>
              <a:pPr/>
              <a:t>12/29/2015</a:t>
            </a:fld>
            <a:endParaRPr lang="en-US" smtClean="0"/>
          </a:p>
        </p:txBody>
      </p:sp>
      <p:sp>
        <p:nvSpPr>
          <p:cNvPr id="6" name="عنصر نائب للمحتوى 1"/>
          <p:cNvSpPr txBox="1">
            <a:spLocks/>
          </p:cNvSpPr>
          <p:nvPr/>
        </p:nvSpPr>
        <p:spPr>
          <a:xfrm>
            <a:off x="4953000" y="2286000"/>
            <a:ext cx="3886200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Acquired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>
                <a:solidFill>
                  <a:schemeClr val="tx1"/>
                </a:solidFill>
              </a:rPr>
              <a:t>    Drug and toxin induced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>
                <a:solidFill>
                  <a:schemeClr val="tx1"/>
                </a:solidFill>
              </a:rPr>
              <a:t>    Endocrine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>
                <a:solidFill>
                  <a:schemeClr val="tx1"/>
                </a:solidFill>
              </a:rPr>
              <a:t>    Secondary metabolic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>
                <a:solidFill>
                  <a:schemeClr val="tx1"/>
                </a:solidFill>
              </a:rPr>
              <a:t>    Inflammatory systemic dis.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>
                <a:solidFill>
                  <a:schemeClr val="tx1"/>
                </a:solidFill>
              </a:rPr>
              <a:t>    </a:t>
            </a:r>
            <a:r>
              <a:rPr lang="en-US" sz="2600" dirty="0" err="1">
                <a:solidFill>
                  <a:schemeClr val="tx1"/>
                </a:solidFill>
              </a:rPr>
              <a:t>Paraneoplastic</a:t>
            </a:r>
            <a:endParaRPr lang="en-US" sz="2600" dirty="0">
              <a:solidFill>
                <a:schemeClr val="tx1"/>
              </a:solidFill>
            </a:endParaRP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>
                <a:solidFill>
                  <a:schemeClr val="tx1"/>
                </a:solidFill>
              </a:rPr>
              <a:t>    Myasthenia gravis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600" dirty="0">
                <a:solidFill>
                  <a:schemeClr val="tx1"/>
                </a:solidFill>
              </a:rPr>
              <a:t>    Lambert–Eaton </a:t>
            </a:r>
            <a:r>
              <a:rPr lang="en-US" sz="2600" dirty="0" err="1">
                <a:solidFill>
                  <a:schemeClr val="tx1"/>
                </a:solidFill>
              </a:rPr>
              <a:t>myasthenic</a:t>
            </a:r>
            <a:r>
              <a:rPr lang="en-US" sz="2600" dirty="0">
                <a:solidFill>
                  <a:schemeClr val="tx1"/>
                </a:solidFill>
              </a:rPr>
              <a:t>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255</TotalTime>
  <Words>3235</Words>
  <Application>Microsoft Office PowerPoint</Application>
  <PresentationFormat>On-screen Show (4:3)</PresentationFormat>
  <Paragraphs>655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132</vt:lpstr>
      <vt:lpstr>PRESENTATION  NAME</vt:lpstr>
      <vt:lpstr>Slide 2</vt:lpstr>
      <vt:lpstr>Slide 3</vt:lpstr>
      <vt:lpstr>Slide 4</vt:lpstr>
      <vt:lpstr>Slide 5</vt:lpstr>
      <vt:lpstr>Major Disorders</vt:lpstr>
      <vt:lpstr>Slide 7</vt:lpstr>
      <vt:lpstr>Slide 8</vt:lpstr>
      <vt:lpstr>Classification of Myopathies</vt:lpstr>
      <vt:lpstr>Symptoms of Muscle weakness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Signs of impending respiratory failure</vt:lpstr>
      <vt:lpstr>Progressive muscular dystrophy</vt:lpstr>
      <vt:lpstr>Classification </vt:lpstr>
      <vt:lpstr>Slide 22</vt:lpstr>
      <vt:lpstr>Pathology </vt:lpstr>
      <vt:lpstr> Investigations for muscular dystrophies </vt:lpstr>
      <vt:lpstr>Treatment of muscular dystrophies</vt:lpstr>
      <vt:lpstr>Duchenne muscular dystrophy</vt:lpstr>
      <vt:lpstr>Myotonic dystrophy 1</vt:lpstr>
      <vt:lpstr>Facioscapulohumeral dystrophy</vt:lpstr>
      <vt:lpstr>Slide 29</vt:lpstr>
      <vt:lpstr>Inflammatory muscle diseases</vt:lpstr>
      <vt:lpstr>Dermatomyositis</vt:lpstr>
      <vt:lpstr>Slide 32</vt:lpstr>
      <vt:lpstr>Management</vt:lpstr>
      <vt:lpstr>Myasthenia Gravis</vt:lpstr>
      <vt:lpstr>Clinical Features</vt:lpstr>
      <vt:lpstr>Severity Classification</vt:lpstr>
      <vt:lpstr>Diagnosis</vt:lpstr>
      <vt:lpstr>Slide 38</vt:lpstr>
      <vt:lpstr>Commonly used drugs that worsen Myasthenia</vt:lpstr>
      <vt:lpstr>Myasthenic Crisis </vt:lpstr>
      <vt:lpstr>Myasthenic Crisis </vt:lpstr>
      <vt:lpstr>Guillain-Barre Syndrome</vt:lpstr>
      <vt:lpstr>GBS</vt:lpstr>
      <vt:lpstr>GBS:Typical Symptoms &amp; Signs</vt:lpstr>
      <vt:lpstr>GBS:Typical Symptoms &amp; Signs</vt:lpstr>
      <vt:lpstr>Variants</vt:lpstr>
      <vt:lpstr>Laboratory Findings</vt:lpstr>
      <vt:lpstr>Laboratory Findings</vt:lpstr>
      <vt:lpstr>Diagnostic Criteria</vt:lpstr>
      <vt:lpstr>Differential Diagnosis</vt:lpstr>
      <vt:lpstr>Management</vt:lpstr>
      <vt:lpstr>Course and Prognosis</vt:lpstr>
      <vt:lpstr>Management</vt:lpstr>
      <vt:lpstr>Management</vt:lpstr>
      <vt:lpstr>Management: IVIG</vt:lpstr>
      <vt:lpstr>Management: PEX</vt:lpstr>
      <vt:lpstr>Motor Neuron Disease</vt:lpstr>
      <vt:lpstr>Motor Neuron Disease</vt:lpstr>
      <vt:lpstr>Slide 59</vt:lpstr>
      <vt:lpstr>Amyotrophic Lateral Sclerosis ALS</vt:lpstr>
      <vt:lpstr>Amyotrophic Lateral Sclerosis ALS</vt:lpstr>
      <vt:lpstr>Treatment in ALS</vt:lpstr>
      <vt:lpstr>Treatment in ALS : Symptomatic</vt:lpstr>
      <vt:lpstr>Treatment in ALS : Symptomatic</vt:lpstr>
      <vt:lpstr>Treatment in ALS : Symptomatic</vt:lpstr>
      <vt:lpstr>Summary</vt:lpstr>
      <vt:lpstr>Localisation of the Disorders</vt:lpstr>
      <vt:lpstr>Localisation of the Disorders</vt:lpstr>
      <vt:lpstr>Localisation of the Disorders</vt:lpstr>
      <vt:lpstr>Slide 70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TAMER BELAL</dc:creator>
  <cp:lastModifiedBy>TAMER BELAL</cp:lastModifiedBy>
  <cp:revision>78</cp:revision>
  <dcterms:created xsi:type="dcterms:W3CDTF">2015-12-27T06:53:56Z</dcterms:created>
  <dcterms:modified xsi:type="dcterms:W3CDTF">2015-12-29T08:32:25Z</dcterms:modified>
</cp:coreProperties>
</file>